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9" r:id="rId1"/>
  </p:sldMasterIdLst>
  <p:notesMasterIdLst>
    <p:notesMasterId r:id="rId13"/>
  </p:notesMasterIdLst>
  <p:sldIdLst>
    <p:sldId id="258" r:id="rId2"/>
    <p:sldId id="268" r:id="rId3"/>
    <p:sldId id="267" r:id="rId4"/>
    <p:sldId id="270" r:id="rId5"/>
    <p:sldId id="265" r:id="rId6"/>
    <p:sldId id="261" r:id="rId7"/>
    <p:sldId id="266" r:id="rId8"/>
    <p:sldId id="269" r:id="rId9"/>
    <p:sldId id="263" r:id="rId10"/>
    <p:sldId id="271" r:id="rId11"/>
    <p:sldId id="260"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68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83" autoAdjust="0"/>
  </p:normalViewPr>
  <p:slideViewPr>
    <p:cSldViewPr snapToGrid="0" snapToObjects="1">
      <p:cViewPr varScale="1">
        <p:scale>
          <a:sx n="107" d="100"/>
          <a:sy n="107" d="100"/>
        </p:scale>
        <p:origin x="-15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3A5995-85D6-4574-A6FC-1797C88D8C0E}" type="doc">
      <dgm:prSet loTypeId="urn:microsoft.com/office/officeart/2005/8/layout/hProcess7" loCatId="process" qsTypeId="urn:microsoft.com/office/officeart/2005/8/quickstyle/simple1" qsCatId="simple" csTypeId="urn:microsoft.com/office/officeart/2005/8/colors/accent0_3" csCatId="mainScheme" phldr="1"/>
      <dgm:spPr/>
      <dgm:t>
        <a:bodyPr/>
        <a:lstStyle/>
        <a:p>
          <a:endParaRPr lang="fr-FR"/>
        </a:p>
      </dgm:t>
    </dgm:pt>
    <dgm:pt modelId="{ACC00E85-E1A5-44E0-BD69-7711A5BCAB01}">
      <dgm:prSet phldrT="[Text]"/>
      <dgm:spPr/>
      <dgm:t>
        <a:bodyPr/>
        <a:lstStyle/>
        <a:p>
          <a:r>
            <a:rPr lang="en-US" b="1" dirty="0" smtClean="0">
              <a:latin typeface="Franklin Gothic Book" panose="020B0503020102020204" pitchFamily="34" charset="0"/>
            </a:rPr>
            <a:t>Marine Science</a:t>
          </a:r>
          <a:endParaRPr lang="fr-FR" b="1" dirty="0">
            <a:latin typeface="Franklin Gothic Book" panose="020B0503020102020204" pitchFamily="34" charset="0"/>
          </a:endParaRPr>
        </a:p>
      </dgm:t>
    </dgm:pt>
    <dgm:pt modelId="{5EC8A7E3-FD98-4193-960D-57FD1D8E32A3}" type="parTrans" cxnId="{2D816ED9-12F8-4682-85A9-E8999732E8FB}">
      <dgm:prSet/>
      <dgm:spPr/>
      <dgm:t>
        <a:bodyPr/>
        <a:lstStyle/>
        <a:p>
          <a:endParaRPr lang="fr-FR">
            <a:latin typeface="Franklin Gothic Book" panose="020B0503020102020204" pitchFamily="34" charset="0"/>
          </a:endParaRPr>
        </a:p>
      </dgm:t>
    </dgm:pt>
    <dgm:pt modelId="{B09F87D4-3FA2-410D-B020-1EF226A58B7B}" type="sibTrans" cxnId="{2D816ED9-12F8-4682-85A9-E8999732E8FB}">
      <dgm:prSet/>
      <dgm:spPr/>
      <dgm:t>
        <a:bodyPr/>
        <a:lstStyle/>
        <a:p>
          <a:endParaRPr lang="fr-FR">
            <a:latin typeface="Franklin Gothic Book" panose="020B0503020102020204" pitchFamily="34" charset="0"/>
          </a:endParaRPr>
        </a:p>
      </dgm:t>
    </dgm:pt>
    <dgm:pt modelId="{CD0275A2-795A-40F6-BFD3-926F28629CDD}">
      <dgm:prSet phldrT="[Text]" custT="1"/>
      <dgm:spPr/>
      <dgm:t>
        <a:bodyPr/>
        <a:lstStyle/>
        <a:p>
          <a:pPr marL="266700" indent="0">
            <a:spcBef>
              <a:spcPts val="0"/>
            </a:spcBef>
          </a:pPr>
          <a:endParaRPr lang="en-US" sz="800" dirty="0" smtClean="0">
            <a:latin typeface="Franklin Gothic Book" panose="020B0503020102020204" pitchFamily="34" charset="0"/>
          </a:endParaRPr>
        </a:p>
        <a:p>
          <a:pPr marL="266700" indent="0">
            <a:spcBef>
              <a:spcPts val="0"/>
            </a:spcBef>
          </a:pPr>
          <a:r>
            <a:rPr lang="en-US" sz="2400" dirty="0" smtClean="0">
              <a:latin typeface="Franklin Gothic Book" panose="020B0503020102020204" pitchFamily="34" charset="0"/>
            </a:rPr>
            <a:t>e.g. </a:t>
          </a:r>
        </a:p>
        <a:p>
          <a:pPr marL="266700" indent="0">
            <a:spcBef>
              <a:spcPct val="0"/>
            </a:spcBef>
          </a:pPr>
          <a:r>
            <a:rPr lang="en-US" sz="2400" dirty="0" smtClean="0">
              <a:latin typeface="Franklin Gothic Book" panose="020B0503020102020204" pitchFamily="34" charset="0"/>
            </a:rPr>
            <a:t>GOOS</a:t>
          </a:r>
        </a:p>
        <a:p>
          <a:pPr marL="266700" indent="0">
            <a:spcBef>
              <a:spcPct val="0"/>
            </a:spcBef>
          </a:pPr>
          <a:r>
            <a:rPr lang="en-US" sz="2400" dirty="0" smtClean="0">
              <a:latin typeface="Franklin Gothic Book" panose="020B0503020102020204" pitchFamily="34" charset="0"/>
            </a:rPr>
            <a:t>HAB</a:t>
          </a:r>
        </a:p>
        <a:p>
          <a:pPr marL="266700" indent="0">
            <a:spcBef>
              <a:spcPct val="0"/>
            </a:spcBef>
          </a:pPr>
          <a:r>
            <a:rPr lang="en-US" sz="2400" dirty="0" smtClean="0">
              <a:latin typeface="Franklin Gothic Book" panose="020B0503020102020204" pitchFamily="34" charset="0"/>
            </a:rPr>
            <a:t>OBIS</a:t>
          </a:r>
        </a:p>
        <a:p>
          <a:pPr marL="266700" indent="0">
            <a:spcBef>
              <a:spcPct val="0"/>
            </a:spcBef>
          </a:pPr>
          <a:r>
            <a:rPr lang="en-US" sz="2400" dirty="0" smtClean="0">
              <a:latin typeface="Franklin Gothic Book" panose="020B0503020102020204" pitchFamily="34" charset="0"/>
            </a:rPr>
            <a:t>JCOMM</a:t>
          </a:r>
        </a:p>
        <a:p>
          <a:pPr marL="266700" indent="0">
            <a:spcBef>
              <a:spcPct val="0"/>
            </a:spcBef>
          </a:pPr>
          <a:r>
            <a:rPr lang="en-US" sz="2400" dirty="0" smtClean="0">
              <a:latin typeface="Franklin Gothic Book" panose="020B0503020102020204" pitchFamily="34" charset="0"/>
            </a:rPr>
            <a:t>Working Groups on emerging issues, </a:t>
          </a:r>
          <a:r>
            <a:rPr lang="en-US" sz="1600" dirty="0" smtClean="0">
              <a:latin typeface="Franklin Gothic Book" panose="020B0503020102020204" pitchFamily="34" charset="0"/>
            </a:rPr>
            <a:t>e.g. Blue Carbon, OA, Deoxygenation (e.g.  IOCCP, GOA-ON, Blue Carbon Initiative)</a:t>
          </a:r>
          <a:endParaRPr lang="fr-FR" sz="1600" dirty="0">
            <a:latin typeface="Franklin Gothic Book" panose="020B0503020102020204" pitchFamily="34" charset="0"/>
          </a:endParaRPr>
        </a:p>
      </dgm:t>
    </dgm:pt>
    <dgm:pt modelId="{FFE62AE4-BE96-440F-810C-4A9CF1FD77C0}" type="parTrans" cxnId="{B6DE302F-BDB5-456D-AE7C-9168FA8F94A8}">
      <dgm:prSet/>
      <dgm:spPr/>
      <dgm:t>
        <a:bodyPr/>
        <a:lstStyle/>
        <a:p>
          <a:endParaRPr lang="fr-FR">
            <a:latin typeface="Franklin Gothic Book" panose="020B0503020102020204" pitchFamily="34" charset="0"/>
          </a:endParaRPr>
        </a:p>
      </dgm:t>
    </dgm:pt>
    <dgm:pt modelId="{B6FFC7B6-4278-47C8-A146-05B41592A525}" type="sibTrans" cxnId="{B6DE302F-BDB5-456D-AE7C-9168FA8F94A8}">
      <dgm:prSet/>
      <dgm:spPr/>
      <dgm:t>
        <a:bodyPr/>
        <a:lstStyle/>
        <a:p>
          <a:endParaRPr lang="fr-FR">
            <a:latin typeface="Franklin Gothic Book" panose="020B0503020102020204" pitchFamily="34" charset="0"/>
          </a:endParaRPr>
        </a:p>
      </dgm:t>
    </dgm:pt>
    <dgm:pt modelId="{3D931B59-E85C-43C3-9169-BFEFDEA45DB0}">
      <dgm:prSet phldrT="[Text]"/>
      <dgm:spPr/>
      <dgm:t>
        <a:bodyPr/>
        <a:lstStyle/>
        <a:p>
          <a:r>
            <a:rPr lang="en-US" b="1" dirty="0" smtClean="0">
              <a:latin typeface="Franklin Gothic Book" panose="020B0503020102020204" pitchFamily="34" charset="0"/>
            </a:rPr>
            <a:t>Assessments</a:t>
          </a:r>
          <a:endParaRPr lang="fr-FR" b="1" dirty="0">
            <a:latin typeface="Franklin Gothic Book" panose="020B0503020102020204" pitchFamily="34" charset="0"/>
          </a:endParaRPr>
        </a:p>
      </dgm:t>
    </dgm:pt>
    <dgm:pt modelId="{F320F8C2-16DF-4D72-B766-F903C7C1DC59}" type="parTrans" cxnId="{EF654CF2-6DE2-4A50-B202-1B91C3499652}">
      <dgm:prSet/>
      <dgm:spPr/>
      <dgm:t>
        <a:bodyPr/>
        <a:lstStyle/>
        <a:p>
          <a:endParaRPr lang="fr-FR">
            <a:latin typeface="Franklin Gothic Book" panose="020B0503020102020204" pitchFamily="34" charset="0"/>
          </a:endParaRPr>
        </a:p>
      </dgm:t>
    </dgm:pt>
    <dgm:pt modelId="{AA87E4E8-7374-4B71-94E8-A5F766367B0F}" type="sibTrans" cxnId="{EF654CF2-6DE2-4A50-B202-1B91C3499652}">
      <dgm:prSet/>
      <dgm:spPr/>
      <dgm:t>
        <a:bodyPr/>
        <a:lstStyle/>
        <a:p>
          <a:endParaRPr lang="fr-FR">
            <a:latin typeface="Franklin Gothic Book" panose="020B0503020102020204" pitchFamily="34" charset="0"/>
          </a:endParaRPr>
        </a:p>
      </dgm:t>
    </dgm:pt>
    <dgm:pt modelId="{5EB4D3D7-9885-4E6B-A49A-15E21048AC67}">
      <dgm:prSet phldrT="[Text]" custT="1"/>
      <dgm:spPr/>
      <dgm:t>
        <a:bodyPr/>
        <a:lstStyle/>
        <a:p>
          <a:pPr marL="361950" indent="0"/>
          <a:endParaRPr lang="en-US" sz="2400" dirty="0" smtClean="0">
            <a:latin typeface="Franklin Gothic Book" panose="020B0503020102020204" pitchFamily="34" charset="0"/>
          </a:endParaRPr>
        </a:p>
        <a:p>
          <a:pPr marL="361950" indent="0"/>
          <a:endParaRPr lang="en-US" sz="2400" dirty="0" smtClean="0">
            <a:latin typeface="Franklin Gothic Book" panose="020B0503020102020204" pitchFamily="34" charset="0"/>
          </a:endParaRPr>
        </a:p>
        <a:p>
          <a:pPr marL="361950" indent="0"/>
          <a:r>
            <a:rPr lang="en-US" sz="2400" dirty="0" smtClean="0">
              <a:latin typeface="Franklin Gothic Book" panose="020B0503020102020204" pitchFamily="34" charset="0"/>
            </a:rPr>
            <a:t>e.g.</a:t>
          </a:r>
        </a:p>
        <a:p>
          <a:pPr marL="361950" indent="0"/>
          <a:r>
            <a:rPr lang="en-US" sz="2400" dirty="0" smtClean="0">
              <a:latin typeface="Franklin Gothic Book" panose="020B0503020102020204" pitchFamily="34" charset="0"/>
            </a:rPr>
            <a:t>IPCC</a:t>
          </a:r>
        </a:p>
        <a:p>
          <a:pPr marL="361950" indent="0"/>
          <a:r>
            <a:rPr lang="en-US" sz="2400" dirty="0" smtClean="0">
              <a:latin typeface="Franklin Gothic Book" panose="020B0503020102020204" pitchFamily="34" charset="0"/>
            </a:rPr>
            <a:t>IPBES</a:t>
          </a:r>
        </a:p>
        <a:p>
          <a:pPr marL="361950" indent="0"/>
          <a:r>
            <a:rPr lang="en-US" sz="2400" dirty="0" smtClean="0">
              <a:latin typeface="Franklin Gothic Book" panose="020B0503020102020204" pitchFamily="34" charset="0"/>
            </a:rPr>
            <a:t>CBD reports</a:t>
          </a:r>
        </a:p>
        <a:p>
          <a:pPr marL="361950" indent="0"/>
          <a:r>
            <a:rPr lang="en-US" sz="2400" dirty="0" smtClean="0">
              <a:latin typeface="Franklin Gothic Book" panose="020B0503020102020204" pitchFamily="34" charset="0"/>
            </a:rPr>
            <a:t>GESAMP</a:t>
          </a:r>
        </a:p>
        <a:p>
          <a:pPr marL="361950" indent="0"/>
          <a:r>
            <a:rPr lang="en-US" sz="2400" dirty="0" smtClean="0">
              <a:latin typeface="Franklin Gothic Book" panose="020B0503020102020204" pitchFamily="34" charset="0"/>
            </a:rPr>
            <a:t>WOA</a:t>
          </a:r>
        </a:p>
        <a:p>
          <a:endParaRPr lang="en-US" sz="2400" dirty="0" smtClean="0">
            <a:latin typeface="Franklin Gothic Book" panose="020B0503020102020204" pitchFamily="34" charset="0"/>
          </a:endParaRPr>
        </a:p>
        <a:p>
          <a:endParaRPr lang="fr-FR" sz="2400" dirty="0">
            <a:latin typeface="Franklin Gothic Book" panose="020B0503020102020204" pitchFamily="34" charset="0"/>
          </a:endParaRPr>
        </a:p>
      </dgm:t>
    </dgm:pt>
    <dgm:pt modelId="{66FD5395-90F8-4022-A0FF-04E9EFFC0F93}" type="parTrans" cxnId="{1EB029CE-53FE-459A-A5D9-2945F8CE0B28}">
      <dgm:prSet/>
      <dgm:spPr/>
      <dgm:t>
        <a:bodyPr/>
        <a:lstStyle/>
        <a:p>
          <a:endParaRPr lang="fr-FR">
            <a:latin typeface="Franklin Gothic Book" panose="020B0503020102020204" pitchFamily="34" charset="0"/>
          </a:endParaRPr>
        </a:p>
      </dgm:t>
    </dgm:pt>
    <dgm:pt modelId="{FAEC7397-5FBC-4D5D-B0EC-0EBABA389DEA}" type="sibTrans" cxnId="{1EB029CE-53FE-459A-A5D9-2945F8CE0B28}">
      <dgm:prSet/>
      <dgm:spPr/>
      <dgm:t>
        <a:bodyPr/>
        <a:lstStyle/>
        <a:p>
          <a:endParaRPr lang="fr-FR">
            <a:latin typeface="Franklin Gothic Book" panose="020B0503020102020204" pitchFamily="34" charset="0"/>
          </a:endParaRPr>
        </a:p>
      </dgm:t>
    </dgm:pt>
    <dgm:pt modelId="{08F8D096-425A-4673-9ECD-CB69CF80D473}">
      <dgm:prSet phldrT="[Text]" custT="1"/>
      <dgm:spPr/>
      <dgm:t>
        <a:bodyPr/>
        <a:lstStyle/>
        <a:p>
          <a:r>
            <a:rPr lang="fr-FR" sz="2400" b="1" dirty="0" err="1" smtClean="0">
              <a:latin typeface="Franklin Gothic Book" panose="020B0503020102020204" pitchFamily="34" charset="0"/>
            </a:rPr>
            <a:t>Sustainable</a:t>
          </a:r>
          <a:r>
            <a:rPr lang="fr-FR" sz="2400" b="1" dirty="0" smtClean="0">
              <a:latin typeface="Franklin Gothic Book" panose="020B0503020102020204" pitchFamily="34" charset="0"/>
            </a:rPr>
            <a:t> </a:t>
          </a:r>
          <a:r>
            <a:rPr lang="fr-FR" sz="2400" b="1" dirty="0" err="1" smtClean="0">
              <a:latin typeface="Franklin Gothic Book" panose="020B0503020102020204" pitchFamily="34" charset="0"/>
            </a:rPr>
            <a:t>development</a:t>
          </a:r>
          <a:r>
            <a:rPr lang="fr-FR" sz="2400" b="1" dirty="0" smtClean="0">
              <a:latin typeface="Franklin Gothic Book" panose="020B0503020102020204" pitchFamily="34" charset="0"/>
            </a:rPr>
            <a:t> </a:t>
          </a:r>
          <a:r>
            <a:rPr lang="fr-FR" sz="2400" b="1" dirty="0" err="1" smtClean="0">
              <a:latin typeface="Franklin Gothic Book" panose="020B0503020102020204" pitchFamily="34" charset="0"/>
            </a:rPr>
            <a:t>policies</a:t>
          </a:r>
          <a:endParaRPr lang="fr-FR" sz="2400" b="1" dirty="0">
            <a:latin typeface="Franklin Gothic Book" panose="020B0503020102020204" pitchFamily="34" charset="0"/>
          </a:endParaRPr>
        </a:p>
      </dgm:t>
    </dgm:pt>
    <dgm:pt modelId="{8295DAEB-C661-460C-941E-CD310964C53A}" type="parTrans" cxnId="{FA8FD251-669A-47D3-946E-4879B5B33BAC}">
      <dgm:prSet/>
      <dgm:spPr/>
      <dgm:t>
        <a:bodyPr/>
        <a:lstStyle/>
        <a:p>
          <a:endParaRPr lang="fr-FR">
            <a:latin typeface="Franklin Gothic Book" panose="020B0503020102020204" pitchFamily="34" charset="0"/>
          </a:endParaRPr>
        </a:p>
      </dgm:t>
    </dgm:pt>
    <dgm:pt modelId="{EFC95672-254D-4FB8-8548-A5162915A03A}" type="sibTrans" cxnId="{FA8FD251-669A-47D3-946E-4879B5B33BAC}">
      <dgm:prSet/>
      <dgm:spPr/>
      <dgm:t>
        <a:bodyPr/>
        <a:lstStyle/>
        <a:p>
          <a:endParaRPr lang="fr-FR">
            <a:latin typeface="Franklin Gothic Book" panose="020B0503020102020204" pitchFamily="34" charset="0"/>
          </a:endParaRPr>
        </a:p>
      </dgm:t>
    </dgm:pt>
    <dgm:pt modelId="{C1F5010E-19B4-47B8-BDF0-BE4FE3D4E8FB}">
      <dgm:prSet phldrT="[Text]" custT="1"/>
      <dgm:spPr/>
      <dgm:t>
        <a:bodyPr/>
        <a:lstStyle/>
        <a:p>
          <a:pPr marL="361950" indent="0">
            <a:tabLst/>
          </a:pPr>
          <a:endParaRPr lang="en-US" sz="2400" dirty="0" smtClean="0">
            <a:latin typeface="Franklin Gothic Book" panose="020B0503020102020204" pitchFamily="34" charset="0"/>
          </a:endParaRPr>
        </a:p>
        <a:p>
          <a:pPr marL="361950" indent="0">
            <a:tabLst/>
          </a:pPr>
          <a:r>
            <a:rPr lang="en-US" sz="2400" dirty="0" smtClean="0">
              <a:latin typeface="Franklin Gothic Book" panose="020B0503020102020204" pitchFamily="34" charset="0"/>
            </a:rPr>
            <a:t>e.g.</a:t>
          </a:r>
        </a:p>
        <a:p>
          <a:pPr marL="361950" indent="0">
            <a:tabLst/>
          </a:pPr>
          <a:r>
            <a:rPr lang="en-US" sz="2400" dirty="0" smtClean="0">
              <a:latin typeface="Franklin Gothic Book" panose="020B0503020102020204" pitchFamily="34" charset="0"/>
            </a:rPr>
            <a:t>Post-2030 agenda</a:t>
          </a:r>
        </a:p>
        <a:p>
          <a:pPr marL="361950" indent="0">
            <a:tabLst/>
          </a:pPr>
          <a:r>
            <a:rPr lang="en-US" sz="2400" dirty="0" smtClean="0">
              <a:latin typeface="Franklin Gothic Book" panose="020B0503020102020204" pitchFamily="34" charset="0"/>
            </a:rPr>
            <a:t>UNFCCC</a:t>
          </a:r>
        </a:p>
        <a:p>
          <a:pPr marL="361950" indent="0"/>
          <a:r>
            <a:rPr lang="en-US" sz="2400" dirty="0" smtClean="0">
              <a:latin typeface="Franklin Gothic Book" panose="020B0503020102020204" pitchFamily="34" charset="0"/>
            </a:rPr>
            <a:t>UNCLOS</a:t>
          </a:r>
        </a:p>
        <a:p>
          <a:pPr marL="361950" indent="0"/>
          <a:r>
            <a:rPr lang="en-US" sz="2400" dirty="0" smtClean="0">
              <a:latin typeface="Franklin Gothic Book" panose="020B0503020102020204" pitchFamily="34" charset="0"/>
            </a:rPr>
            <a:t>CBD</a:t>
          </a:r>
        </a:p>
        <a:p>
          <a:pPr marL="361950" indent="0"/>
          <a:r>
            <a:rPr lang="en-US" sz="2400" dirty="0" smtClean="0">
              <a:latin typeface="Franklin Gothic Book" panose="020B0503020102020204" pitchFamily="34" charset="0"/>
            </a:rPr>
            <a:t>S.A.M.O.A. </a:t>
          </a:r>
          <a:endParaRPr lang="fr-FR" sz="2400" dirty="0">
            <a:latin typeface="Franklin Gothic Book" panose="020B0503020102020204" pitchFamily="34" charset="0"/>
          </a:endParaRPr>
        </a:p>
      </dgm:t>
    </dgm:pt>
    <dgm:pt modelId="{89B557C7-64E6-44CA-A58E-DC237B116D72}" type="parTrans" cxnId="{BB1B5B93-D99D-4784-A3AA-6BD55C8BFC7C}">
      <dgm:prSet/>
      <dgm:spPr/>
      <dgm:t>
        <a:bodyPr/>
        <a:lstStyle/>
        <a:p>
          <a:endParaRPr lang="fr-FR">
            <a:latin typeface="Franklin Gothic Book" panose="020B0503020102020204" pitchFamily="34" charset="0"/>
          </a:endParaRPr>
        </a:p>
      </dgm:t>
    </dgm:pt>
    <dgm:pt modelId="{AB576673-5FAB-4E88-B4B4-6E0DBBF0DE97}" type="sibTrans" cxnId="{BB1B5B93-D99D-4784-A3AA-6BD55C8BFC7C}">
      <dgm:prSet/>
      <dgm:spPr/>
      <dgm:t>
        <a:bodyPr/>
        <a:lstStyle/>
        <a:p>
          <a:endParaRPr lang="fr-FR">
            <a:latin typeface="Franklin Gothic Book" panose="020B0503020102020204" pitchFamily="34" charset="0"/>
          </a:endParaRPr>
        </a:p>
      </dgm:t>
    </dgm:pt>
    <dgm:pt modelId="{AA29BA31-BB78-4C30-9727-638B3F49BE3E}" type="pres">
      <dgm:prSet presAssocID="{BF3A5995-85D6-4574-A6FC-1797C88D8C0E}" presName="Name0" presStyleCnt="0">
        <dgm:presLayoutVars>
          <dgm:dir/>
          <dgm:animLvl val="lvl"/>
          <dgm:resizeHandles val="exact"/>
        </dgm:presLayoutVars>
      </dgm:prSet>
      <dgm:spPr/>
      <dgm:t>
        <a:bodyPr/>
        <a:lstStyle/>
        <a:p>
          <a:endParaRPr lang="fr-FR"/>
        </a:p>
      </dgm:t>
    </dgm:pt>
    <dgm:pt modelId="{CFCE822E-D10B-409A-9DE0-8C3844F3E8CD}" type="pres">
      <dgm:prSet presAssocID="{ACC00E85-E1A5-44E0-BD69-7711A5BCAB01}" presName="compositeNode" presStyleCnt="0">
        <dgm:presLayoutVars>
          <dgm:bulletEnabled val="1"/>
        </dgm:presLayoutVars>
      </dgm:prSet>
      <dgm:spPr/>
    </dgm:pt>
    <dgm:pt modelId="{32E6DD25-391F-4CF3-A783-62BF0FC8E837}" type="pres">
      <dgm:prSet presAssocID="{ACC00E85-E1A5-44E0-BD69-7711A5BCAB01}" presName="bgRect" presStyleLbl="node1" presStyleIdx="0" presStyleCnt="3" custScaleY="146297"/>
      <dgm:spPr/>
      <dgm:t>
        <a:bodyPr/>
        <a:lstStyle/>
        <a:p>
          <a:endParaRPr lang="fr-FR"/>
        </a:p>
      </dgm:t>
    </dgm:pt>
    <dgm:pt modelId="{3D8F643E-8FD6-4444-AA21-E89BE7658F60}" type="pres">
      <dgm:prSet presAssocID="{ACC00E85-E1A5-44E0-BD69-7711A5BCAB01}" presName="parentNode" presStyleLbl="node1" presStyleIdx="0" presStyleCnt="3">
        <dgm:presLayoutVars>
          <dgm:chMax val="0"/>
          <dgm:bulletEnabled val="1"/>
        </dgm:presLayoutVars>
      </dgm:prSet>
      <dgm:spPr/>
      <dgm:t>
        <a:bodyPr/>
        <a:lstStyle/>
        <a:p>
          <a:endParaRPr lang="fr-FR"/>
        </a:p>
      </dgm:t>
    </dgm:pt>
    <dgm:pt modelId="{2FF13D08-A911-4E6A-95CB-5891E8F3955F}" type="pres">
      <dgm:prSet presAssocID="{ACC00E85-E1A5-44E0-BD69-7711A5BCAB01}" presName="childNode" presStyleLbl="node1" presStyleIdx="0" presStyleCnt="3">
        <dgm:presLayoutVars>
          <dgm:bulletEnabled val="1"/>
        </dgm:presLayoutVars>
      </dgm:prSet>
      <dgm:spPr/>
      <dgm:t>
        <a:bodyPr/>
        <a:lstStyle/>
        <a:p>
          <a:endParaRPr lang="fr-FR"/>
        </a:p>
      </dgm:t>
    </dgm:pt>
    <dgm:pt modelId="{2EB007A0-A979-4C41-A915-9D060FCE5F1E}" type="pres">
      <dgm:prSet presAssocID="{B09F87D4-3FA2-410D-B020-1EF226A58B7B}" presName="hSp" presStyleCnt="0"/>
      <dgm:spPr/>
    </dgm:pt>
    <dgm:pt modelId="{E668B54E-EB10-476A-8122-C499C990DDD4}" type="pres">
      <dgm:prSet presAssocID="{B09F87D4-3FA2-410D-B020-1EF226A58B7B}" presName="vProcSp" presStyleCnt="0"/>
      <dgm:spPr/>
    </dgm:pt>
    <dgm:pt modelId="{61564C63-7A8C-44AA-B0CA-FE2C8784F7AB}" type="pres">
      <dgm:prSet presAssocID="{B09F87D4-3FA2-410D-B020-1EF226A58B7B}" presName="vSp1" presStyleCnt="0"/>
      <dgm:spPr/>
    </dgm:pt>
    <dgm:pt modelId="{199CDBB2-FDA8-4E27-85BF-220AFD3CABA3}" type="pres">
      <dgm:prSet presAssocID="{B09F87D4-3FA2-410D-B020-1EF226A58B7B}" presName="simulatedConn" presStyleLbl="solidFgAcc1" presStyleIdx="0" presStyleCnt="2"/>
      <dgm:spPr/>
    </dgm:pt>
    <dgm:pt modelId="{46CFE33E-D4A6-4B04-BD50-25BBDD0AE18F}" type="pres">
      <dgm:prSet presAssocID="{B09F87D4-3FA2-410D-B020-1EF226A58B7B}" presName="vSp2" presStyleCnt="0"/>
      <dgm:spPr/>
    </dgm:pt>
    <dgm:pt modelId="{58A2662C-3AE0-4BE9-8855-F4F97A55F99A}" type="pres">
      <dgm:prSet presAssocID="{B09F87D4-3FA2-410D-B020-1EF226A58B7B}" presName="sibTrans" presStyleCnt="0"/>
      <dgm:spPr/>
    </dgm:pt>
    <dgm:pt modelId="{4F1E4BFF-47B7-40C9-A55C-6457DF8F12F1}" type="pres">
      <dgm:prSet presAssocID="{3D931B59-E85C-43C3-9169-BFEFDEA45DB0}" presName="compositeNode" presStyleCnt="0">
        <dgm:presLayoutVars>
          <dgm:bulletEnabled val="1"/>
        </dgm:presLayoutVars>
      </dgm:prSet>
      <dgm:spPr/>
    </dgm:pt>
    <dgm:pt modelId="{EDDAEB7D-1F93-4ED9-942C-5B161C8CC21F}" type="pres">
      <dgm:prSet presAssocID="{3D931B59-E85C-43C3-9169-BFEFDEA45DB0}" presName="bgRect" presStyleLbl="node1" presStyleIdx="1" presStyleCnt="3" custScaleY="146297"/>
      <dgm:spPr/>
      <dgm:t>
        <a:bodyPr/>
        <a:lstStyle/>
        <a:p>
          <a:endParaRPr lang="fr-FR"/>
        </a:p>
      </dgm:t>
    </dgm:pt>
    <dgm:pt modelId="{41820053-D4A6-48DE-B8C4-621F9BB86CDF}" type="pres">
      <dgm:prSet presAssocID="{3D931B59-E85C-43C3-9169-BFEFDEA45DB0}" presName="parentNode" presStyleLbl="node1" presStyleIdx="1" presStyleCnt="3">
        <dgm:presLayoutVars>
          <dgm:chMax val="0"/>
          <dgm:bulletEnabled val="1"/>
        </dgm:presLayoutVars>
      </dgm:prSet>
      <dgm:spPr/>
      <dgm:t>
        <a:bodyPr/>
        <a:lstStyle/>
        <a:p>
          <a:endParaRPr lang="fr-FR"/>
        </a:p>
      </dgm:t>
    </dgm:pt>
    <dgm:pt modelId="{B62C027C-EC60-4AE5-B82B-B53CE0F7743F}" type="pres">
      <dgm:prSet presAssocID="{3D931B59-E85C-43C3-9169-BFEFDEA45DB0}" presName="childNode" presStyleLbl="node1" presStyleIdx="1" presStyleCnt="3">
        <dgm:presLayoutVars>
          <dgm:bulletEnabled val="1"/>
        </dgm:presLayoutVars>
      </dgm:prSet>
      <dgm:spPr/>
      <dgm:t>
        <a:bodyPr/>
        <a:lstStyle/>
        <a:p>
          <a:endParaRPr lang="fr-FR"/>
        </a:p>
      </dgm:t>
    </dgm:pt>
    <dgm:pt modelId="{6B4EB5BE-F3F2-4AD6-AF99-AECA2F348168}" type="pres">
      <dgm:prSet presAssocID="{AA87E4E8-7374-4B71-94E8-A5F766367B0F}" presName="hSp" presStyleCnt="0"/>
      <dgm:spPr/>
    </dgm:pt>
    <dgm:pt modelId="{EB8D8D1A-517B-4003-838D-C0DCC040FBE6}" type="pres">
      <dgm:prSet presAssocID="{AA87E4E8-7374-4B71-94E8-A5F766367B0F}" presName="vProcSp" presStyleCnt="0"/>
      <dgm:spPr/>
    </dgm:pt>
    <dgm:pt modelId="{7864301A-110D-4C0B-88F8-880C3EF2D40B}" type="pres">
      <dgm:prSet presAssocID="{AA87E4E8-7374-4B71-94E8-A5F766367B0F}" presName="vSp1" presStyleCnt="0"/>
      <dgm:spPr/>
    </dgm:pt>
    <dgm:pt modelId="{4F782843-A7DC-40F1-BA0A-41CD8B548542}" type="pres">
      <dgm:prSet presAssocID="{AA87E4E8-7374-4B71-94E8-A5F766367B0F}" presName="simulatedConn" presStyleLbl="solidFgAcc1" presStyleIdx="1" presStyleCnt="2"/>
      <dgm:spPr/>
    </dgm:pt>
    <dgm:pt modelId="{E87937A3-2CB4-4E44-AF50-5D11F2FC5F7E}" type="pres">
      <dgm:prSet presAssocID="{AA87E4E8-7374-4B71-94E8-A5F766367B0F}" presName="vSp2" presStyleCnt="0"/>
      <dgm:spPr/>
    </dgm:pt>
    <dgm:pt modelId="{59A1256A-90DB-42A4-9C4D-934932510AC1}" type="pres">
      <dgm:prSet presAssocID="{AA87E4E8-7374-4B71-94E8-A5F766367B0F}" presName="sibTrans" presStyleCnt="0"/>
      <dgm:spPr/>
    </dgm:pt>
    <dgm:pt modelId="{51184048-D8A0-489F-B471-793AD25AAF6C}" type="pres">
      <dgm:prSet presAssocID="{08F8D096-425A-4673-9ECD-CB69CF80D473}" presName="compositeNode" presStyleCnt="0">
        <dgm:presLayoutVars>
          <dgm:bulletEnabled val="1"/>
        </dgm:presLayoutVars>
      </dgm:prSet>
      <dgm:spPr/>
    </dgm:pt>
    <dgm:pt modelId="{D52FB30E-AC7A-4659-B50E-7602CE3C6DD3}" type="pres">
      <dgm:prSet presAssocID="{08F8D096-425A-4673-9ECD-CB69CF80D473}" presName="bgRect" presStyleLbl="node1" presStyleIdx="2" presStyleCnt="3" custScaleY="146297" custLinFactNeighborX="27557" custLinFactNeighborY="592"/>
      <dgm:spPr/>
      <dgm:t>
        <a:bodyPr/>
        <a:lstStyle/>
        <a:p>
          <a:endParaRPr lang="fr-FR"/>
        </a:p>
      </dgm:t>
    </dgm:pt>
    <dgm:pt modelId="{8194AAFE-E0DB-4EB4-8479-F86731F4918C}" type="pres">
      <dgm:prSet presAssocID="{08F8D096-425A-4673-9ECD-CB69CF80D473}" presName="parentNode" presStyleLbl="node1" presStyleIdx="2" presStyleCnt="3">
        <dgm:presLayoutVars>
          <dgm:chMax val="0"/>
          <dgm:bulletEnabled val="1"/>
        </dgm:presLayoutVars>
      </dgm:prSet>
      <dgm:spPr/>
      <dgm:t>
        <a:bodyPr/>
        <a:lstStyle/>
        <a:p>
          <a:endParaRPr lang="fr-FR"/>
        </a:p>
      </dgm:t>
    </dgm:pt>
    <dgm:pt modelId="{C3C6F1FA-63B7-4DAD-9D84-56CAD4E5A34D}" type="pres">
      <dgm:prSet presAssocID="{08F8D096-425A-4673-9ECD-CB69CF80D473}" presName="childNode" presStyleLbl="node1" presStyleIdx="2" presStyleCnt="3">
        <dgm:presLayoutVars>
          <dgm:bulletEnabled val="1"/>
        </dgm:presLayoutVars>
      </dgm:prSet>
      <dgm:spPr/>
      <dgm:t>
        <a:bodyPr/>
        <a:lstStyle/>
        <a:p>
          <a:endParaRPr lang="fr-FR"/>
        </a:p>
      </dgm:t>
    </dgm:pt>
  </dgm:ptLst>
  <dgm:cxnLst>
    <dgm:cxn modelId="{EF654CF2-6DE2-4A50-B202-1B91C3499652}" srcId="{BF3A5995-85D6-4574-A6FC-1797C88D8C0E}" destId="{3D931B59-E85C-43C3-9169-BFEFDEA45DB0}" srcOrd="1" destOrd="0" parTransId="{F320F8C2-16DF-4D72-B766-F903C7C1DC59}" sibTransId="{AA87E4E8-7374-4B71-94E8-A5F766367B0F}"/>
    <dgm:cxn modelId="{3CE2B2C0-38BE-45A9-807C-65F35EE1A229}" type="presOf" srcId="{CD0275A2-795A-40F6-BFD3-926F28629CDD}" destId="{2FF13D08-A911-4E6A-95CB-5891E8F3955F}" srcOrd="0" destOrd="0" presId="urn:microsoft.com/office/officeart/2005/8/layout/hProcess7"/>
    <dgm:cxn modelId="{4E4E96B8-6178-4C36-8364-92909E27F63C}" type="presOf" srcId="{08F8D096-425A-4673-9ECD-CB69CF80D473}" destId="{8194AAFE-E0DB-4EB4-8479-F86731F4918C}" srcOrd="1" destOrd="0" presId="urn:microsoft.com/office/officeart/2005/8/layout/hProcess7"/>
    <dgm:cxn modelId="{B1D34BD0-139F-4057-A23E-F8983258469B}" type="presOf" srcId="{3D931B59-E85C-43C3-9169-BFEFDEA45DB0}" destId="{41820053-D4A6-48DE-B8C4-621F9BB86CDF}" srcOrd="1" destOrd="0" presId="urn:microsoft.com/office/officeart/2005/8/layout/hProcess7"/>
    <dgm:cxn modelId="{DB808A10-806A-4909-A069-996EDF17228D}" type="presOf" srcId="{08F8D096-425A-4673-9ECD-CB69CF80D473}" destId="{D52FB30E-AC7A-4659-B50E-7602CE3C6DD3}" srcOrd="0" destOrd="0" presId="urn:microsoft.com/office/officeart/2005/8/layout/hProcess7"/>
    <dgm:cxn modelId="{EC1F3521-9A64-4699-8DB0-A20162E69D29}" type="presOf" srcId="{ACC00E85-E1A5-44E0-BD69-7711A5BCAB01}" destId="{32E6DD25-391F-4CF3-A783-62BF0FC8E837}" srcOrd="0" destOrd="0" presId="urn:microsoft.com/office/officeart/2005/8/layout/hProcess7"/>
    <dgm:cxn modelId="{849191E1-173D-4A07-961A-593FF07DB520}" type="presOf" srcId="{BF3A5995-85D6-4574-A6FC-1797C88D8C0E}" destId="{AA29BA31-BB78-4C30-9727-638B3F49BE3E}" srcOrd="0" destOrd="0" presId="urn:microsoft.com/office/officeart/2005/8/layout/hProcess7"/>
    <dgm:cxn modelId="{0257AE24-DF4C-4D6E-8BA4-6FB9A23A4E03}" type="presOf" srcId="{5EB4D3D7-9885-4E6B-A49A-15E21048AC67}" destId="{B62C027C-EC60-4AE5-B82B-B53CE0F7743F}" srcOrd="0" destOrd="0" presId="urn:microsoft.com/office/officeart/2005/8/layout/hProcess7"/>
    <dgm:cxn modelId="{2D816ED9-12F8-4682-85A9-E8999732E8FB}" srcId="{BF3A5995-85D6-4574-A6FC-1797C88D8C0E}" destId="{ACC00E85-E1A5-44E0-BD69-7711A5BCAB01}" srcOrd="0" destOrd="0" parTransId="{5EC8A7E3-FD98-4193-960D-57FD1D8E32A3}" sibTransId="{B09F87D4-3FA2-410D-B020-1EF226A58B7B}"/>
    <dgm:cxn modelId="{B6DE302F-BDB5-456D-AE7C-9168FA8F94A8}" srcId="{ACC00E85-E1A5-44E0-BD69-7711A5BCAB01}" destId="{CD0275A2-795A-40F6-BFD3-926F28629CDD}" srcOrd="0" destOrd="0" parTransId="{FFE62AE4-BE96-440F-810C-4A9CF1FD77C0}" sibTransId="{B6FFC7B6-4278-47C8-A146-05B41592A525}"/>
    <dgm:cxn modelId="{B662222A-51EB-47B0-81DD-D59B71092BA2}" type="presOf" srcId="{C1F5010E-19B4-47B8-BDF0-BE4FE3D4E8FB}" destId="{C3C6F1FA-63B7-4DAD-9D84-56CAD4E5A34D}" srcOrd="0" destOrd="0" presId="urn:microsoft.com/office/officeart/2005/8/layout/hProcess7"/>
    <dgm:cxn modelId="{1EB029CE-53FE-459A-A5D9-2945F8CE0B28}" srcId="{3D931B59-E85C-43C3-9169-BFEFDEA45DB0}" destId="{5EB4D3D7-9885-4E6B-A49A-15E21048AC67}" srcOrd="0" destOrd="0" parTransId="{66FD5395-90F8-4022-A0FF-04E9EFFC0F93}" sibTransId="{FAEC7397-5FBC-4D5D-B0EC-0EBABA389DEA}"/>
    <dgm:cxn modelId="{C5DDC4D8-DFF9-4800-B3BC-D9701F28E01A}" type="presOf" srcId="{ACC00E85-E1A5-44E0-BD69-7711A5BCAB01}" destId="{3D8F643E-8FD6-4444-AA21-E89BE7658F60}" srcOrd="1" destOrd="0" presId="urn:microsoft.com/office/officeart/2005/8/layout/hProcess7"/>
    <dgm:cxn modelId="{FA8FD251-669A-47D3-946E-4879B5B33BAC}" srcId="{BF3A5995-85D6-4574-A6FC-1797C88D8C0E}" destId="{08F8D096-425A-4673-9ECD-CB69CF80D473}" srcOrd="2" destOrd="0" parTransId="{8295DAEB-C661-460C-941E-CD310964C53A}" sibTransId="{EFC95672-254D-4FB8-8548-A5162915A03A}"/>
    <dgm:cxn modelId="{BB1B5B93-D99D-4784-A3AA-6BD55C8BFC7C}" srcId="{08F8D096-425A-4673-9ECD-CB69CF80D473}" destId="{C1F5010E-19B4-47B8-BDF0-BE4FE3D4E8FB}" srcOrd="0" destOrd="0" parTransId="{89B557C7-64E6-44CA-A58E-DC237B116D72}" sibTransId="{AB576673-5FAB-4E88-B4B4-6E0DBBF0DE97}"/>
    <dgm:cxn modelId="{042B7ABD-401F-4227-BE06-1387B0B709B1}" type="presOf" srcId="{3D931B59-E85C-43C3-9169-BFEFDEA45DB0}" destId="{EDDAEB7D-1F93-4ED9-942C-5B161C8CC21F}" srcOrd="0" destOrd="0" presId="urn:microsoft.com/office/officeart/2005/8/layout/hProcess7"/>
    <dgm:cxn modelId="{67DA6FCF-768C-4CCC-BEC4-648A36389B77}" type="presParOf" srcId="{AA29BA31-BB78-4C30-9727-638B3F49BE3E}" destId="{CFCE822E-D10B-409A-9DE0-8C3844F3E8CD}" srcOrd="0" destOrd="0" presId="urn:microsoft.com/office/officeart/2005/8/layout/hProcess7"/>
    <dgm:cxn modelId="{8733EF0C-5B2C-4690-9083-064CD238EC3F}" type="presParOf" srcId="{CFCE822E-D10B-409A-9DE0-8C3844F3E8CD}" destId="{32E6DD25-391F-4CF3-A783-62BF0FC8E837}" srcOrd="0" destOrd="0" presId="urn:microsoft.com/office/officeart/2005/8/layout/hProcess7"/>
    <dgm:cxn modelId="{07BBDC5C-D05B-4E4A-9DD3-90EEB2A7DECF}" type="presParOf" srcId="{CFCE822E-D10B-409A-9DE0-8C3844F3E8CD}" destId="{3D8F643E-8FD6-4444-AA21-E89BE7658F60}" srcOrd="1" destOrd="0" presId="urn:microsoft.com/office/officeart/2005/8/layout/hProcess7"/>
    <dgm:cxn modelId="{E80EBFB7-62EF-4179-A99B-B2808FAB62EF}" type="presParOf" srcId="{CFCE822E-D10B-409A-9DE0-8C3844F3E8CD}" destId="{2FF13D08-A911-4E6A-95CB-5891E8F3955F}" srcOrd="2" destOrd="0" presId="urn:microsoft.com/office/officeart/2005/8/layout/hProcess7"/>
    <dgm:cxn modelId="{50165C21-F2B2-44FD-A9F0-A22E544C00D3}" type="presParOf" srcId="{AA29BA31-BB78-4C30-9727-638B3F49BE3E}" destId="{2EB007A0-A979-4C41-A915-9D060FCE5F1E}" srcOrd="1" destOrd="0" presId="urn:microsoft.com/office/officeart/2005/8/layout/hProcess7"/>
    <dgm:cxn modelId="{384C046E-5E94-4DF8-8C28-7B0CD014B5C5}" type="presParOf" srcId="{AA29BA31-BB78-4C30-9727-638B3F49BE3E}" destId="{E668B54E-EB10-476A-8122-C499C990DDD4}" srcOrd="2" destOrd="0" presId="urn:microsoft.com/office/officeart/2005/8/layout/hProcess7"/>
    <dgm:cxn modelId="{491D3AB1-521B-4D18-891E-A817E545A71B}" type="presParOf" srcId="{E668B54E-EB10-476A-8122-C499C990DDD4}" destId="{61564C63-7A8C-44AA-B0CA-FE2C8784F7AB}" srcOrd="0" destOrd="0" presId="urn:microsoft.com/office/officeart/2005/8/layout/hProcess7"/>
    <dgm:cxn modelId="{EB702433-6863-442E-976E-A2D2811CBBFD}" type="presParOf" srcId="{E668B54E-EB10-476A-8122-C499C990DDD4}" destId="{199CDBB2-FDA8-4E27-85BF-220AFD3CABA3}" srcOrd="1" destOrd="0" presId="urn:microsoft.com/office/officeart/2005/8/layout/hProcess7"/>
    <dgm:cxn modelId="{14F60F74-CC53-437E-A7A6-4ACD63FA0DCE}" type="presParOf" srcId="{E668B54E-EB10-476A-8122-C499C990DDD4}" destId="{46CFE33E-D4A6-4B04-BD50-25BBDD0AE18F}" srcOrd="2" destOrd="0" presId="urn:microsoft.com/office/officeart/2005/8/layout/hProcess7"/>
    <dgm:cxn modelId="{F87B3566-694C-4E21-9DD6-8F913754DD93}" type="presParOf" srcId="{AA29BA31-BB78-4C30-9727-638B3F49BE3E}" destId="{58A2662C-3AE0-4BE9-8855-F4F97A55F99A}" srcOrd="3" destOrd="0" presId="urn:microsoft.com/office/officeart/2005/8/layout/hProcess7"/>
    <dgm:cxn modelId="{27896426-A274-45B7-B400-2D75FFF355DE}" type="presParOf" srcId="{AA29BA31-BB78-4C30-9727-638B3F49BE3E}" destId="{4F1E4BFF-47B7-40C9-A55C-6457DF8F12F1}" srcOrd="4" destOrd="0" presId="urn:microsoft.com/office/officeart/2005/8/layout/hProcess7"/>
    <dgm:cxn modelId="{0F82CAD7-1E54-4B00-9F5A-248FE8C60B27}" type="presParOf" srcId="{4F1E4BFF-47B7-40C9-A55C-6457DF8F12F1}" destId="{EDDAEB7D-1F93-4ED9-942C-5B161C8CC21F}" srcOrd="0" destOrd="0" presId="urn:microsoft.com/office/officeart/2005/8/layout/hProcess7"/>
    <dgm:cxn modelId="{64197BA3-D2AB-4BCC-AD15-529ACA7C6077}" type="presParOf" srcId="{4F1E4BFF-47B7-40C9-A55C-6457DF8F12F1}" destId="{41820053-D4A6-48DE-B8C4-621F9BB86CDF}" srcOrd="1" destOrd="0" presId="urn:microsoft.com/office/officeart/2005/8/layout/hProcess7"/>
    <dgm:cxn modelId="{B39AEC72-4770-48F8-886D-096FE590C24A}" type="presParOf" srcId="{4F1E4BFF-47B7-40C9-A55C-6457DF8F12F1}" destId="{B62C027C-EC60-4AE5-B82B-B53CE0F7743F}" srcOrd="2" destOrd="0" presId="urn:microsoft.com/office/officeart/2005/8/layout/hProcess7"/>
    <dgm:cxn modelId="{41357966-19B8-4033-BEB6-015B0EC81A18}" type="presParOf" srcId="{AA29BA31-BB78-4C30-9727-638B3F49BE3E}" destId="{6B4EB5BE-F3F2-4AD6-AF99-AECA2F348168}" srcOrd="5" destOrd="0" presId="urn:microsoft.com/office/officeart/2005/8/layout/hProcess7"/>
    <dgm:cxn modelId="{323D2C99-760B-4CEF-8669-7F6838C2F7EC}" type="presParOf" srcId="{AA29BA31-BB78-4C30-9727-638B3F49BE3E}" destId="{EB8D8D1A-517B-4003-838D-C0DCC040FBE6}" srcOrd="6" destOrd="0" presId="urn:microsoft.com/office/officeart/2005/8/layout/hProcess7"/>
    <dgm:cxn modelId="{779B7687-3BCD-4086-9373-95E5CEB5742F}" type="presParOf" srcId="{EB8D8D1A-517B-4003-838D-C0DCC040FBE6}" destId="{7864301A-110D-4C0B-88F8-880C3EF2D40B}" srcOrd="0" destOrd="0" presId="urn:microsoft.com/office/officeart/2005/8/layout/hProcess7"/>
    <dgm:cxn modelId="{3E2EC462-1150-42DD-8543-A705823DCB86}" type="presParOf" srcId="{EB8D8D1A-517B-4003-838D-C0DCC040FBE6}" destId="{4F782843-A7DC-40F1-BA0A-41CD8B548542}" srcOrd="1" destOrd="0" presId="urn:microsoft.com/office/officeart/2005/8/layout/hProcess7"/>
    <dgm:cxn modelId="{7450C76B-A027-4C19-8EA9-B34EFE1B23D3}" type="presParOf" srcId="{EB8D8D1A-517B-4003-838D-C0DCC040FBE6}" destId="{E87937A3-2CB4-4E44-AF50-5D11F2FC5F7E}" srcOrd="2" destOrd="0" presId="urn:microsoft.com/office/officeart/2005/8/layout/hProcess7"/>
    <dgm:cxn modelId="{C9FDB5DE-AE93-4599-9753-229C930B1D4F}" type="presParOf" srcId="{AA29BA31-BB78-4C30-9727-638B3F49BE3E}" destId="{59A1256A-90DB-42A4-9C4D-934932510AC1}" srcOrd="7" destOrd="0" presId="urn:microsoft.com/office/officeart/2005/8/layout/hProcess7"/>
    <dgm:cxn modelId="{A69978D1-935F-4D37-9701-B1728C0B723E}" type="presParOf" srcId="{AA29BA31-BB78-4C30-9727-638B3F49BE3E}" destId="{51184048-D8A0-489F-B471-793AD25AAF6C}" srcOrd="8" destOrd="0" presId="urn:microsoft.com/office/officeart/2005/8/layout/hProcess7"/>
    <dgm:cxn modelId="{A521852F-184B-423D-BB31-FA10EC901EB0}" type="presParOf" srcId="{51184048-D8A0-489F-B471-793AD25AAF6C}" destId="{D52FB30E-AC7A-4659-B50E-7602CE3C6DD3}" srcOrd="0" destOrd="0" presId="urn:microsoft.com/office/officeart/2005/8/layout/hProcess7"/>
    <dgm:cxn modelId="{6991AE2C-C92A-4FBF-A534-3074696BCBDE}" type="presParOf" srcId="{51184048-D8A0-489F-B471-793AD25AAF6C}" destId="{8194AAFE-E0DB-4EB4-8479-F86731F4918C}" srcOrd="1" destOrd="0" presId="urn:microsoft.com/office/officeart/2005/8/layout/hProcess7"/>
    <dgm:cxn modelId="{EA264E56-7729-4881-9399-0A13F4BFEE1C}" type="presParOf" srcId="{51184048-D8A0-489F-B471-793AD25AAF6C}" destId="{C3C6F1FA-63B7-4DAD-9D84-56CAD4E5A34D}"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6DD25-391F-4CF3-A783-62BF0FC8E837}">
      <dsp:nvSpPr>
        <dsp:cNvPr id="0" name=""/>
        <dsp:cNvSpPr/>
      </dsp:nvSpPr>
      <dsp:spPr>
        <a:xfrm>
          <a:off x="622" y="4"/>
          <a:ext cx="2680245" cy="4705342"/>
        </a:xfrm>
        <a:prstGeom prst="roundRect">
          <a:avLst>
            <a:gd name="adj" fmla="val 5000"/>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r>
            <a:rPr lang="en-US" sz="3000" b="1" kern="1200" dirty="0" smtClean="0">
              <a:latin typeface="Franklin Gothic Book" panose="020B0503020102020204" pitchFamily="34" charset="0"/>
            </a:rPr>
            <a:t>Marine Science</a:t>
          </a:r>
          <a:endParaRPr lang="fr-FR" sz="3000" b="1" kern="1200" dirty="0">
            <a:latin typeface="Franklin Gothic Book" panose="020B0503020102020204" pitchFamily="34" charset="0"/>
          </a:endParaRPr>
        </a:p>
      </dsp:txBody>
      <dsp:txXfrm rot="16200000">
        <a:off x="-1660543" y="1661170"/>
        <a:ext cx="3858381" cy="536049"/>
      </dsp:txXfrm>
    </dsp:sp>
    <dsp:sp modelId="{2FF13D08-A911-4E6A-95CB-5891E8F3955F}">
      <dsp:nvSpPr>
        <dsp:cNvPr id="0" name=""/>
        <dsp:cNvSpPr/>
      </dsp:nvSpPr>
      <dsp:spPr>
        <a:xfrm>
          <a:off x="536671" y="4"/>
          <a:ext cx="1996783" cy="4705342"/>
        </a:xfrm>
        <a:prstGeom prst="rect">
          <a:avLst/>
        </a:prstGeom>
        <a:noFill/>
        <a:ln w="317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7432" rIns="0" bIns="0" numCol="1" spcCol="1270" anchor="t" anchorCtr="0">
          <a:noAutofit/>
        </a:bodyPr>
        <a:lstStyle/>
        <a:p>
          <a:pPr marL="266700" lvl="0" indent="0" algn="l" defTabSz="355600">
            <a:lnSpc>
              <a:spcPct val="90000"/>
            </a:lnSpc>
            <a:spcBef>
              <a:spcPct val="0"/>
            </a:spcBef>
            <a:spcAft>
              <a:spcPct val="35000"/>
            </a:spcAft>
          </a:pPr>
          <a:endParaRPr lang="en-US" sz="800" kern="1200" dirty="0" smtClean="0">
            <a:latin typeface="Franklin Gothic Book" panose="020B0503020102020204" pitchFamily="34" charset="0"/>
          </a:endParaRPr>
        </a:p>
        <a:p>
          <a:pPr marL="266700" lvl="0" indent="0" algn="l" defTabSz="355600">
            <a:lnSpc>
              <a:spcPct val="90000"/>
            </a:lnSpc>
            <a:spcBef>
              <a:spcPct val="0"/>
            </a:spcBef>
            <a:spcAft>
              <a:spcPct val="35000"/>
            </a:spcAft>
          </a:pPr>
          <a:r>
            <a:rPr lang="en-US" sz="2400" kern="1200" dirty="0" smtClean="0">
              <a:latin typeface="Franklin Gothic Book" panose="020B0503020102020204" pitchFamily="34" charset="0"/>
            </a:rPr>
            <a:t>e.g. </a:t>
          </a:r>
        </a:p>
        <a:p>
          <a:pPr marL="266700" lvl="0" indent="0" algn="l" defTabSz="355600">
            <a:lnSpc>
              <a:spcPct val="90000"/>
            </a:lnSpc>
            <a:spcBef>
              <a:spcPct val="0"/>
            </a:spcBef>
            <a:spcAft>
              <a:spcPct val="35000"/>
            </a:spcAft>
          </a:pPr>
          <a:r>
            <a:rPr lang="en-US" sz="2400" kern="1200" dirty="0" smtClean="0">
              <a:latin typeface="Franklin Gothic Book" panose="020B0503020102020204" pitchFamily="34" charset="0"/>
            </a:rPr>
            <a:t>GOOS</a:t>
          </a:r>
        </a:p>
        <a:p>
          <a:pPr marL="266700" lvl="0" indent="0" algn="l" defTabSz="355600">
            <a:lnSpc>
              <a:spcPct val="90000"/>
            </a:lnSpc>
            <a:spcBef>
              <a:spcPct val="0"/>
            </a:spcBef>
            <a:spcAft>
              <a:spcPct val="35000"/>
            </a:spcAft>
          </a:pPr>
          <a:r>
            <a:rPr lang="en-US" sz="2400" kern="1200" dirty="0" smtClean="0">
              <a:latin typeface="Franklin Gothic Book" panose="020B0503020102020204" pitchFamily="34" charset="0"/>
            </a:rPr>
            <a:t>HAB</a:t>
          </a:r>
        </a:p>
        <a:p>
          <a:pPr marL="266700" lvl="0" indent="0" algn="l" defTabSz="355600">
            <a:lnSpc>
              <a:spcPct val="90000"/>
            </a:lnSpc>
            <a:spcBef>
              <a:spcPct val="0"/>
            </a:spcBef>
            <a:spcAft>
              <a:spcPct val="35000"/>
            </a:spcAft>
          </a:pPr>
          <a:r>
            <a:rPr lang="en-US" sz="2400" kern="1200" dirty="0" smtClean="0">
              <a:latin typeface="Franklin Gothic Book" panose="020B0503020102020204" pitchFamily="34" charset="0"/>
            </a:rPr>
            <a:t>OBIS</a:t>
          </a:r>
        </a:p>
        <a:p>
          <a:pPr marL="266700" lvl="0" indent="0" algn="l" defTabSz="355600">
            <a:lnSpc>
              <a:spcPct val="90000"/>
            </a:lnSpc>
            <a:spcBef>
              <a:spcPct val="0"/>
            </a:spcBef>
            <a:spcAft>
              <a:spcPct val="35000"/>
            </a:spcAft>
          </a:pPr>
          <a:r>
            <a:rPr lang="en-US" sz="2400" kern="1200" dirty="0" smtClean="0">
              <a:latin typeface="Franklin Gothic Book" panose="020B0503020102020204" pitchFamily="34" charset="0"/>
            </a:rPr>
            <a:t>JCOMM</a:t>
          </a:r>
        </a:p>
        <a:p>
          <a:pPr marL="266700" lvl="0" indent="0" algn="l" defTabSz="355600">
            <a:lnSpc>
              <a:spcPct val="90000"/>
            </a:lnSpc>
            <a:spcBef>
              <a:spcPct val="0"/>
            </a:spcBef>
            <a:spcAft>
              <a:spcPct val="35000"/>
            </a:spcAft>
          </a:pPr>
          <a:r>
            <a:rPr lang="en-US" sz="2400" kern="1200" dirty="0" smtClean="0">
              <a:latin typeface="Franklin Gothic Book" panose="020B0503020102020204" pitchFamily="34" charset="0"/>
            </a:rPr>
            <a:t>Working Groups on emerging issues, </a:t>
          </a:r>
          <a:r>
            <a:rPr lang="en-US" sz="1600" kern="1200" dirty="0" smtClean="0">
              <a:latin typeface="Franklin Gothic Book" panose="020B0503020102020204" pitchFamily="34" charset="0"/>
            </a:rPr>
            <a:t>e.g. Blue Carbon, OA, Deoxygenation (e.g.  IOCCP, GOA-ON, Blue Carbon Initiative)</a:t>
          </a:r>
          <a:endParaRPr lang="fr-FR" sz="1600" kern="1200" dirty="0">
            <a:latin typeface="Franklin Gothic Book" panose="020B0503020102020204" pitchFamily="34" charset="0"/>
          </a:endParaRPr>
        </a:p>
      </dsp:txBody>
      <dsp:txXfrm>
        <a:off x="536671" y="4"/>
        <a:ext cx="1996783" cy="4705342"/>
      </dsp:txXfrm>
    </dsp:sp>
    <dsp:sp modelId="{EDDAEB7D-1F93-4ED9-942C-5B161C8CC21F}">
      <dsp:nvSpPr>
        <dsp:cNvPr id="0" name=""/>
        <dsp:cNvSpPr/>
      </dsp:nvSpPr>
      <dsp:spPr>
        <a:xfrm>
          <a:off x="2774677" y="4"/>
          <a:ext cx="2680245" cy="4705342"/>
        </a:xfrm>
        <a:prstGeom prst="roundRect">
          <a:avLst>
            <a:gd name="adj" fmla="val 5000"/>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r>
            <a:rPr lang="en-US" sz="3000" b="1" kern="1200" dirty="0" smtClean="0">
              <a:latin typeface="Franklin Gothic Book" panose="020B0503020102020204" pitchFamily="34" charset="0"/>
            </a:rPr>
            <a:t>Assessments</a:t>
          </a:r>
          <a:endParaRPr lang="fr-FR" sz="3000" b="1" kern="1200" dirty="0">
            <a:latin typeface="Franklin Gothic Book" panose="020B0503020102020204" pitchFamily="34" charset="0"/>
          </a:endParaRPr>
        </a:p>
      </dsp:txBody>
      <dsp:txXfrm rot="16200000">
        <a:off x="1113511" y="1661170"/>
        <a:ext cx="3858381" cy="536049"/>
      </dsp:txXfrm>
    </dsp:sp>
    <dsp:sp modelId="{199CDBB2-FDA8-4E27-85BF-220AFD3CABA3}">
      <dsp:nvSpPr>
        <dsp:cNvPr id="0" name=""/>
        <dsp:cNvSpPr/>
      </dsp:nvSpPr>
      <dsp:spPr>
        <a:xfrm rot="5400000">
          <a:off x="2551905" y="2554330"/>
          <a:ext cx="472344" cy="402036"/>
        </a:xfrm>
        <a:prstGeom prst="flowChartExtract">
          <a:avLst/>
        </a:prstGeom>
        <a:solidFill>
          <a:schemeClr val="lt2">
            <a:hueOff val="0"/>
            <a:satOff val="0"/>
            <a:lumOff val="0"/>
            <a:alphaOff val="0"/>
          </a:schemeClr>
        </a:solidFill>
        <a:ln w="317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2C027C-EC60-4AE5-B82B-B53CE0F7743F}">
      <dsp:nvSpPr>
        <dsp:cNvPr id="0" name=""/>
        <dsp:cNvSpPr/>
      </dsp:nvSpPr>
      <dsp:spPr>
        <a:xfrm>
          <a:off x="3310726" y="4"/>
          <a:ext cx="1996783" cy="4705342"/>
        </a:xfrm>
        <a:prstGeom prst="rect">
          <a:avLst/>
        </a:prstGeom>
        <a:noFill/>
        <a:ln w="317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361950" lvl="0" indent="0" algn="l" defTabSz="1066800">
            <a:lnSpc>
              <a:spcPct val="90000"/>
            </a:lnSpc>
            <a:spcBef>
              <a:spcPct val="0"/>
            </a:spcBef>
            <a:spcAft>
              <a:spcPct val="35000"/>
            </a:spcAft>
          </a:pPr>
          <a:endParaRPr lang="en-US" sz="2400" kern="1200" dirty="0" smtClean="0">
            <a:latin typeface="Franklin Gothic Book" panose="020B0503020102020204" pitchFamily="34" charset="0"/>
          </a:endParaRPr>
        </a:p>
        <a:p>
          <a:pPr marL="361950" lvl="0" indent="0" algn="l" defTabSz="1066800">
            <a:lnSpc>
              <a:spcPct val="90000"/>
            </a:lnSpc>
            <a:spcBef>
              <a:spcPct val="0"/>
            </a:spcBef>
            <a:spcAft>
              <a:spcPct val="35000"/>
            </a:spcAft>
          </a:pPr>
          <a:endParaRPr lang="en-US" sz="2400" kern="1200" dirty="0" smtClean="0">
            <a:latin typeface="Franklin Gothic Book" panose="020B0503020102020204" pitchFamily="34" charset="0"/>
          </a:endParaRPr>
        </a:p>
        <a:p>
          <a:pPr marL="361950" lvl="0" indent="0" algn="l" defTabSz="1066800">
            <a:lnSpc>
              <a:spcPct val="90000"/>
            </a:lnSpc>
            <a:spcBef>
              <a:spcPct val="0"/>
            </a:spcBef>
            <a:spcAft>
              <a:spcPct val="35000"/>
            </a:spcAft>
          </a:pPr>
          <a:r>
            <a:rPr lang="en-US" sz="2400" kern="1200" dirty="0" smtClean="0">
              <a:latin typeface="Franklin Gothic Book" panose="020B0503020102020204" pitchFamily="34" charset="0"/>
            </a:rPr>
            <a:t>e.g.</a:t>
          </a:r>
        </a:p>
        <a:p>
          <a:pPr marL="361950" lvl="0" indent="0" algn="l" defTabSz="1066800">
            <a:lnSpc>
              <a:spcPct val="90000"/>
            </a:lnSpc>
            <a:spcBef>
              <a:spcPct val="0"/>
            </a:spcBef>
            <a:spcAft>
              <a:spcPct val="35000"/>
            </a:spcAft>
          </a:pPr>
          <a:r>
            <a:rPr lang="en-US" sz="2400" kern="1200" dirty="0" smtClean="0">
              <a:latin typeface="Franklin Gothic Book" panose="020B0503020102020204" pitchFamily="34" charset="0"/>
            </a:rPr>
            <a:t>IPCC</a:t>
          </a:r>
        </a:p>
        <a:p>
          <a:pPr marL="361950" lvl="0" indent="0" algn="l" defTabSz="1066800">
            <a:lnSpc>
              <a:spcPct val="90000"/>
            </a:lnSpc>
            <a:spcBef>
              <a:spcPct val="0"/>
            </a:spcBef>
            <a:spcAft>
              <a:spcPct val="35000"/>
            </a:spcAft>
          </a:pPr>
          <a:r>
            <a:rPr lang="en-US" sz="2400" kern="1200" dirty="0" smtClean="0">
              <a:latin typeface="Franklin Gothic Book" panose="020B0503020102020204" pitchFamily="34" charset="0"/>
            </a:rPr>
            <a:t>IPBES</a:t>
          </a:r>
        </a:p>
        <a:p>
          <a:pPr marL="361950" lvl="0" indent="0" algn="l" defTabSz="1066800">
            <a:lnSpc>
              <a:spcPct val="90000"/>
            </a:lnSpc>
            <a:spcBef>
              <a:spcPct val="0"/>
            </a:spcBef>
            <a:spcAft>
              <a:spcPct val="35000"/>
            </a:spcAft>
          </a:pPr>
          <a:r>
            <a:rPr lang="en-US" sz="2400" kern="1200" dirty="0" smtClean="0">
              <a:latin typeface="Franklin Gothic Book" panose="020B0503020102020204" pitchFamily="34" charset="0"/>
            </a:rPr>
            <a:t>CBD reports</a:t>
          </a:r>
        </a:p>
        <a:p>
          <a:pPr marL="361950" lvl="0" indent="0" algn="l" defTabSz="1066800">
            <a:lnSpc>
              <a:spcPct val="90000"/>
            </a:lnSpc>
            <a:spcBef>
              <a:spcPct val="0"/>
            </a:spcBef>
            <a:spcAft>
              <a:spcPct val="35000"/>
            </a:spcAft>
          </a:pPr>
          <a:r>
            <a:rPr lang="en-US" sz="2400" kern="1200" dirty="0" smtClean="0">
              <a:latin typeface="Franklin Gothic Book" panose="020B0503020102020204" pitchFamily="34" charset="0"/>
            </a:rPr>
            <a:t>GESAMP</a:t>
          </a:r>
        </a:p>
        <a:p>
          <a:pPr marL="361950" lvl="0" indent="0" algn="l" defTabSz="1066800">
            <a:lnSpc>
              <a:spcPct val="90000"/>
            </a:lnSpc>
            <a:spcBef>
              <a:spcPct val="0"/>
            </a:spcBef>
            <a:spcAft>
              <a:spcPct val="35000"/>
            </a:spcAft>
          </a:pPr>
          <a:r>
            <a:rPr lang="en-US" sz="2400" kern="1200" dirty="0" smtClean="0">
              <a:latin typeface="Franklin Gothic Book" panose="020B0503020102020204" pitchFamily="34" charset="0"/>
            </a:rPr>
            <a:t>WOA</a:t>
          </a:r>
        </a:p>
        <a:p>
          <a:pPr lvl="0" algn="l" defTabSz="1066800">
            <a:lnSpc>
              <a:spcPct val="90000"/>
            </a:lnSpc>
            <a:spcBef>
              <a:spcPct val="0"/>
            </a:spcBef>
            <a:spcAft>
              <a:spcPct val="35000"/>
            </a:spcAft>
          </a:pPr>
          <a:endParaRPr lang="en-US" sz="2400" kern="1200" dirty="0" smtClean="0">
            <a:latin typeface="Franklin Gothic Book" panose="020B0503020102020204" pitchFamily="34" charset="0"/>
          </a:endParaRPr>
        </a:p>
        <a:p>
          <a:pPr lvl="0" algn="l" defTabSz="1066800">
            <a:lnSpc>
              <a:spcPct val="90000"/>
            </a:lnSpc>
            <a:spcBef>
              <a:spcPct val="0"/>
            </a:spcBef>
            <a:spcAft>
              <a:spcPct val="35000"/>
            </a:spcAft>
          </a:pPr>
          <a:endParaRPr lang="fr-FR" sz="2400" kern="1200" dirty="0">
            <a:latin typeface="Franklin Gothic Book" panose="020B0503020102020204" pitchFamily="34" charset="0"/>
          </a:endParaRPr>
        </a:p>
      </dsp:txBody>
      <dsp:txXfrm>
        <a:off x="3310726" y="4"/>
        <a:ext cx="1996783" cy="4705342"/>
      </dsp:txXfrm>
    </dsp:sp>
    <dsp:sp modelId="{D52FB30E-AC7A-4659-B50E-7602CE3C6DD3}">
      <dsp:nvSpPr>
        <dsp:cNvPr id="0" name=""/>
        <dsp:cNvSpPr/>
      </dsp:nvSpPr>
      <dsp:spPr>
        <a:xfrm>
          <a:off x="5549354" y="8"/>
          <a:ext cx="2680245" cy="4705342"/>
        </a:xfrm>
        <a:prstGeom prst="roundRect">
          <a:avLst>
            <a:gd name="adj" fmla="val 5000"/>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fr-FR" sz="2400" b="1" kern="1200" dirty="0" err="1" smtClean="0">
              <a:latin typeface="Franklin Gothic Book" panose="020B0503020102020204" pitchFamily="34" charset="0"/>
            </a:rPr>
            <a:t>Sustainable</a:t>
          </a:r>
          <a:r>
            <a:rPr lang="fr-FR" sz="2400" b="1" kern="1200" dirty="0" smtClean="0">
              <a:latin typeface="Franklin Gothic Book" panose="020B0503020102020204" pitchFamily="34" charset="0"/>
            </a:rPr>
            <a:t> </a:t>
          </a:r>
          <a:r>
            <a:rPr lang="fr-FR" sz="2400" b="1" kern="1200" dirty="0" err="1" smtClean="0">
              <a:latin typeface="Franklin Gothic Book" panose="020B0503020102020204" pitchFamily="34" charset="0"/>
            </a:rPr>
            <a:t>development</a:t>
          </a:r>
          <a:r>
            <a:rPr lang="fr-FR" sz="2400" b="1" kern="1200" dirty="0" smtClean="0">
              <a:latin typeface="Franklin Gothic Book" panose="020B0503020102020204" pitchFamily="34" charset="0"/>
            </a:rPr>
            <a:t> </a:t>
          </a:r>
          <a:r>
            <a:rPr lang="fr-FR" sz="2400" b="1" kern="1200" dirty="0" err="1" smtClean="0">
              <a:latin typeface="Franklin Gothic Book" panose="020B0503020102020204" pitchFamily="34" charset="0"/>
            </a:rPr>
            <a:t>policies</a:t>
          </a:r>
          <a:endParaRPr lang="fr-FR" sz="2400" b="1" kern="1200" dirty="0">
            <a:latin typeface="Franklin Gothic Book" panose="020B0503020102020204" pitchFamily="34" charset="0"/>
          </a:endParaRPr>
        </a:p>
      </dsp:txBody>
      <dsp:txXfrm rot="16200000">
        <a:off x="3888188" y="1661174"/>
        <a:ext cx="3858381" cy="536049"/>
      </dsp:txXfrm>
    </dsp:sp>
    <dsp:sp modelId="{4F782843-A7DC-40F1-BA0A-41CD8B548542}">
      <dsp:nvSpPr>
        <dsp:cNvPr id="0" name=""/>
        <dsp:cNvSpPr/>
      </dsp:nvSpPr>
      <dsp:spPr>
        <a:xfrm rot="5400000">
          <a:off x="5325960" y="2554330"/>
          <a:ext cx="472344" cy="402036"/>
        </a:xfrm>
        <a:prstGeom prst="flowChartExtract">
          <a:avLst/>
        </a:prstGeom>
        <a:solidFill>
          <a:schemeClr val="lt2">
            <a:hueOff val="0"/>
            <a:satOff val="0"/>
            <a:lumOff val="0"/>
            <a:alphaOff val="0"/>
          </a:schemeClr>
        </a:solidFill>
        <a:ln w="317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C6F1FA-63B7-4DAD-9D84-56CAD4E5A34D}">
      <dsp:nvSpPr>
        <dsp:cNvPr id="0" name=""/>
        <dsp:cNvSpPr/>
      </dsp:nvSpPr>
      <dsp:spPr>
        <a:xfrm>
          <a:off x="6085403" y="8"/>
          <a:ext cx="1996783" cy="4705342"/>
        </a:xfrm>
        <a:prstGeom prst="rect">
          <a:avLst/>
        </a:prstGeom>
        <a:noFill/>
        <a:ln w="317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361950" lvl="0" indent="0" algn="l" defTabSz="1066800">
            <a:lnSpc>
              <a:spcPct val="90000"/>
            </a:lnSpc>
            <a:spcBef>
              <a:spcPct val="0"/>
            </a:spcBef>
            <a:spcAft>
              <a:spcPct val="35000"/>
            </a:spcAft>
            <a:tabLst/>
          </a:pPr>
          <a:endParaRPr lang="en-US" sz="2400" kern="1200" dirty="0" smtClean="0">
            <a:latin typeface="Franklin Gothic Book" panose="020B0503020102020204" pitchFamily="34" charset="0"/>
          </a:endParaRPr>
        </a:p>
        <a:p>
          <a:pPr marL="361950" lvl="0" indent="0" algn="l" defTabSz="1066800">
            <a:lnSpc>
              <a:spcPct val="90000"/>
            </a:lnSpc>
            <a:spcBef>
              <a:spcPct val="0"/>
            </a:spcBef>
            <a:spcAft>
              <a:spcPct val="35000"/>
            </a:spcAft>
            <a:tabLst/>
          </a:pPr>
          <a:r>
            <a:rPr lang="en-US" sz="2400" kern="1200" dirty="0" smtClean="0">
              <a:latin typeface="Franklin Gothic Book" panose="020B0503020102020204" pitchFamily="34" charset="0"/>
            </a:rPr>
            <a:t>e.g.</a:t>
          </a:r>
        </a:p>
        <a:p>
          <a:pPr marL="361950" lvl="0" indent="0" algn="l" defTabSz="1066800">
            <a:lnSpc>
              <a:spcPct val="90000"/>
            </a:lnSpc>
            <a:spcBef>
              <a:spcPct val="0"/>
            </a:spcBef>
            <a:spcAft>
              <a:spcPct val="35000"/>
            </a:spcAft>
            <a:tabLst/>
          </a:pPr>
          <a:r>
            <a:rPr lang="en-US" sz="2400" kern="1200" dirty="0" smtClean="0">
              <a:latin typeface="Franklin Gothic Book" panose="020B0503020102020204" pitchFamily="34" charset="0"/>
            </a:rPr>
            <a:t>Post-2030 agenda</a:t>
          </a:r>
        </a:p>
        <a:p>
          <a:pPr marL="361950" lvl="0" indent="0" algn="l" defTabSz="1066800">
            <a:lnSpc>
              <a:spcPct val="90000"/>
            </a:lnSpc>
            <a:spcBef>
              <a:spcPct val="0"/>
            </a:spcBef>
            <a:spcAft>
              <a:spcPct val="35000"/>
            </a:spcAft>
            <a:tabLst/>
          </a:pPr>
          <a:r>
            <a:rPr lang="en-US" sz="2400" kern="1200" dirty="0" smtClean="0">
              <a:latin typeface="Franklin Gothic Book" panose="020B0503020102020204" pitchFamily="34" charset="0"/>
            </a:rPr>
            <a:t>UNFCCC</a:t>
          </a:r>
        </a:p>
        <a:p>
          <a:pPr marL="361950" lvl="0" indent="0" algn="l" defTabSz="1066800">
            <a:lnSpc>
              <a:spcPct val="90000"/>
            </a:lnSpc>
            <a:spcBef>
              <a:spcPct val="0"/>
            </a:spcBef>
            <a:spcAft>
              <a:spcPct val="35000"/>
            </a:spcAft>
          </a:pPr>
          <a:r>
            <a:rPr lang="en-US" sz="2400" kern="1200" dirty="0" smtClean="0">
              <a:latin typeface="Franklin Gothic Book" panose="020B0503020102020204" pitchFamily="34" charset="0"/>
            </a:rPr>
            <a:t>UNCLOS</a:t>
          </a:r>
        </a:p>
        <a:p>
          <a:pPr marL="361950" lvl="0" indent="0" algn="l" defTabSz="1066800">
            <a:lnSpc>
              <a:spcPct val="90000"/>
            </a:lnSpc>
            <a:spcBef>
              <a:spcPct val="0"/>
            </a:spcBef>
            <a:spcAft>
              <a:spcPct val="35000"/>
            </a:spcAft>
          </a:pPr>
          <a:r>
            <a:rPr lang="en-US" sz="2400" kern="1200" dirty="0" smtClean="0">
              <a:latin typeface="Franklin Gothic Book" panose="020B0503020102020204" pitchFamily="34" charset="0"/>
            </a:rPr>
            <a:t>CBD</a:t>
          </a:r>
        </a:p>
        <a:p>
          <a:pPr marL="361950" lvl="0" indent="0" algn="l" defTabSz="1066800">
            <a:lnSpc>
              <a:spcPct val="90000"/>
            </a:lnSpc>
            <a:spcBef>
              <a:spcPct val="0"/>
            </a:spcBef>
            <a:spcAft>
              <a:spcPct val="35000"/>
            </a:spcAft>
          </a:pPr>
          <a:r>
            <a:rPr lang="en-US" sz="2400" kern="1200" dirty="0" smtClean="0">
              <a:latin typeface="Franklin Gothic Book" panose="020B0503020102020204" pitchFamily="34" charset="0"/>
            </a:rPr>
            <a:t>S.A.M.O.A. </a:t>
          </a:r>
          <a:endParaRPr lang="fr-FR" sz="2400" kern="1200" dirty="0">
            <a:latin typeface="Franklin Gothic Book" panose="020B0503020102020204" pitchFamily="34" charset="0"/>
          </a:endParaRPr>
        </a:p>
      </dsp:txBody>
      <dsp:txXfrm>
        <a:off x="6085403" y="8"/>
        <a:ext cx="1996783" cy="47053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7F2C3E-958B-F34F-A6F9-6F8B3F48B6AC}" type="datetimeFigureOut">
              <a:rPr lang="en-US" smtClean="0"/>
              <a:t>12/3/15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AD4237-D116-0543-8AAC-2297D21E87B6}" type="slidenum">
              <a:rPr lang="en-US" smtClean="0"/>
              <a:t>‹#›</a:t>
            </a:fld>
            <a:endParaRPr lang="en-US"/>
          </a:p>
        </p:txBody>
      </p:sp>
    </p:spTree>
    <p:extLst>
      <p:ext uri="{BB962C8B-B14F-4D97-AF65-F5344CB8AC3E}">
        <p14:creationId xmlns:p14="http://schemas.microsoft.com/office/powerpoint/2010/main" val="35783295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DFAD4237-D116-0543-8AAC-2297D21E87B6}" type="slidenum">
              <a:rPr lang="en-US" smtClean="0"/>
              <a:t>1</a:t>
            </a:fld>
            <a:endParaRPr lang="en-US"/>
          </a:p>
        </p:txBody>
      </p:sp>
    </p:spTree>
    <p:extLst>
      <p:ext uri="{BB962C8B-B14F-4D97-AF65-F5344CB8AC3E}">
        <p14:creationId xmlns:p14="http://schemas.microsoft.com/office/powerpoint/2010/main" val="4070992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--Encourage the active participation of marine scientists and existing marine observation networks in the preparation of the Global Observing System for Climate (GCOS) implementation plan, envisaged to be presented and discussed at the UNFCCC COP 22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--Support the creation of the IPCC report on Oceans--this report would integrate and update the assessment of AR5 using scientific findings on the central role of oceans and climate and likely scenarios and consequences, as well as help to prepare and set the stage for AR6</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--Support observation and science programs to fill the existing data gaps, in particular international collaborations such as the Argo network of oceanographic floats, which illustrate how international cooperation can rapidly improve our understanding of the physical behavior of the ocean providing important insight into its long-term subsurface variability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--Sustained ocean observation should be included as part of national commitments, particularly within the framework of UNFCCC and Agenda 2030/ SDG 14, in response to the call to increase knowledge to manage marine ecosystems sustainably, and understand the impacts of climate change and ocean acidification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--Enhance technical capacity development of vulnerable countries through the establishment of regional oceanographic centers to increase cooperation amongst States on ocean-climate research and multi-disciplinary observation (in accordance with SAMOA Pathways decision 58.f)</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--Support actions implemented by the Global Ocean Acidification Network (GOA-ON) to facilitate cooperation and coordination between ongoing and planned ocean acidification observing programs and to deliver the results to enable scientists and policy-makers to develop the best adaptation and mitigation strategies</a:t>
            </a:r>
          </a:p>
          <a:p>
            <a:endParaRPr lang="en-US" dirty="0"/>
          </a:p>
        </p:txBody>
      </p:sp>
      <p:sp>
        <p:nvSpPr>
          <p:cNvPr id="4" name="Slide Number Placeholder 3"/>
          <p:cNvSpPr>
            <a:spLocks noGrp="1"/>
          </p:cNvSpPr>
          <p:nvPr>
            <p:ph type="sldNum" sz="quarter" idx="10"/>
          </p:nvPr>
        </p:nvSpPr>
        <p:spPr/>
        <p:txBody>
          <a:bodyPr/>
          <a:lstStyle/>
          <a:p>
            <a:fld id="{DFAD4237-D116-0543-8AAC-2297D21E87B6}" type="slidenum">
              <a:rPr lang="en-US" smtClean="0"/>
              <a:t>10</a:t>
            </a:fld>
            <a:endParaRPr lang="en-US"/>
          </a:p>
        </p:txBody>
      </p:sp>
    </p:spTree>
    <p:extLst>
      <p:ext uri="{BB962C8B-B14F-4D97-AF65-F5344CB8AC3E}">
        <p14:creationId xmlns:p14="http://schemas.microsoft.com/office/powerpoint/2010/main" val="29102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D4237-D116-0543-8AAC-2297D21E87B6}" type="slidenum">
              <a:rPr lang="en-US" smtClean="0"/>
              <a:t>2</a:t>
            </a:fld>
            <a:endParaRPr lang="en-US"/>
          </a:p>
        </p:txBody>
      </p:sp>
    </p:spTree>
    <p:extLst>
      <p:ext uri="{BB962C8B-B14F-4D97-AF65-F5344CB8AC3E}">
        <p14:creationId xmlns:p14="http://schemas.microsoft.com/office/powerpoint/2010/main" val="11363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Within the UNFCCC there are several</a:t>
            </a:r>
            <a:r>
              <a:rPr lang="en-US" sz="1200" kern="1200" baseline="0" dirty="0" smtClean="0">
                <a:solidFill>
                  <a:schemeClr val="tx1"/>
                </a:solidFill>
                <a:effectLst/>
                <a:latin typeface="+mn-lt"/>
                <a:ea typeface="+mn-ea"/>
                <a:cs typeface="+mn-cs"/>
              </a:rPr>
              <a:t> ways of addressing ocean science challenges within the framework of climate change. Let me introduce 2.</a:t>
            </a:r>
          </a:p>
          <a:p>
            <a:r>
              <a:rPr lang="en-US" sz="1200" kern="1200" baseline="0" dirty="0" smtClean="0">
                <a:solidFill>
                  <a:schemeClr val="tx1"/>
                </a:solidFill>
                <a:effectLst/>
                <a:latin typeface="+mn-lt"/>
                <a:ea typeface="+mn-ea"/>
                <a:cs typeface="+mn-cs"/>
              </a:rPr>
              <a:t>First of all, t</a:t>
            </a:r>
            <a:r>
              <a:rPr lang="en-US" sz="1200" kern="1200" dirty="0" smtClean="0">
                <a:solidFill>
                  <a:schemeClr val="tx1"/>
                </a:solidFill>
                <a:effectLst/>
                <a:latin typeface="+mn-lt"/>
                <a:ea typeface="+mn-ea"/>
                <a:cs typeface="+mn-cs"/>
              </a:rPr>
              <a:t>he GCOS (coordinated by WMO-IOC-UNEP-ICSU) has submitted its report Status of the Global Observing System for Climate to the Subsidiary Body for Scientific and Technological Advice (SBSTA) to the UNFCCC in December in Paris. This report was invited by the Parties to the UNFCCC at the thirty-third session of the SBSTA in </a:t>
            </a:r>
            <a:r>
              <a:rPr lang="en-US" sz="1200" kern="1200" dirty="0" err="1" smtClean="0">
                <a:solidFill>
                  <a:schemeClr val="tx1"/>
                </a:solidFill>
                <a:effectLst/>
                <a:latin typeface="+mn-lt"/>
                <a:ea typeface="+mn-ea"/>
                <a:cs typeface="+mn-cs"/>
              </a:rPr>
              <a:t>Cancún</a:t>
            </a:r>
            <a:r>
              <a:rPr lang="en-US" sz="1200" kern="1200" dirty="0" smtClean="0">
                <a:solidFill>
                  <a:schemeClr val="tx1"/>
                </a:solidFill>
                <a:effectLst/>
                <a:latin typeface="+mn-lt"/>
                <a:ea typeface="+mn-ea"/>
                <a:cs typeface="+mn-cs"/>
              </a:rPr>
              <a:t>, Mexico, in 2010. One third of the presented results are focusing on ocean/coastal related issues. In summary it highlights the value of global long-term observing systems to assess the impacts of climate change in the Open Ocean and coastal seas. In 2016 at the UNFCCC/COP-22 in Morocco, GCOS will submit an implementation plan that addresses some of the gaps identified in this year’s status report, again stressing the importance of ocean observations. Clear actions to maintain ongoing measurements and establish new observation/monitoring strategies have to be included, which are intended to result in member state commitments.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AD4237-D116-0543-8AAC-2297D21E87B6}" type="slidenum">
              <a:rPr lang="en-US" smtClean="0"/>
              <a:t>3</a:t>
            </a:fld>
            <a:endParaRPr lang="en-US"/>
          </a:p>
        </p:txBody>
      </p:sp>
    </p:spTree>
    <p:extLst>
      <p:ext uri="{BB962C8B-B14F-4D97-AF65-F5344CB8AC3E}">
        <p14:creationId xmlns:p14="http://schemas.microsoft.com/office/powerpoint/2010/main" val="3218352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361950">
              <a:lnSpc>
                <a:spcPct val="90000"/>
              </a:lnSpc>
              <a:spcBef>
                <a:spcPts val="1000"/>
              </a:spcBef>
              <a:buSzPct val="40000"/>
              <a:buFont typeface="Wingdings" charset="2"/>
              <a:buChar char=""/>
            </a:pPr>
            <a:r>
              <a:rPr lang="en-GB" sz="1200" b="1" dirty="0" smtClean="0">
                <a:solidFill>
                  <a:schemeClr val="tx1"/>
                </a:solidFill>
                <a:latin typeface="Franklin Gothic Book" panose="020B0503020102020204" pitchFamily="34" charset="0"/>
                <a:ea typeface="ＭＳ Ｐゴシック"/>
              </a:rPr>
              <a:t>Change in Sea Surface Temperature: </a:t>
            </a:r>
            <a:r>
              <a:rPr lang="en-GB" sz="1200" dirty="0" smtClean="0">
                <a:solidFill>
                  <a:schemeClr val="tx1"/>
                </a:solidFill>
                <a:latin typeface="Franklin Gothic Book" panose="020B0503020102020204" pitchFamily="34" charset="0"/>
                <a:ea typeface="ＭＳ Ｐゴシック"/>
              </a:rPr>
              <a:t>all</a:t>
            </a:r>
            <a:r>
              <a:rPr lang="en-GB" sz="1200" baseline="0" dirty="0" smtClean="0">
                <a:solidFill>
                  <a:schemeClr val="tx1"/>
                </a:solidFill>
                <a:latin typeface="Franklin Gothic Book" panose="020B0503020102020204" pitchFamily="34" charset="0"/>
                <a:ea typeface="ＭＳ Ｐゴシック"/>
              </a:rPr>
              <a:t> over the world, the sea surface is warming up, with specific hot spots in East Asia, North America and Northern Europe.</a:t>
            </a:r>
          </a:p>
          <a:p>
            <a:pPr marL="0" indent="0">
              <a:lnSpc>
                <a:spcPct val="90000"/>
              </a:lnSpc>
              <a:spcBef>
                <a:spcPts val="1000"/>
              </a:spcBef>
              <a:buSzPct val="40000"/>
              <a:buFont typeface="Wingdings" charset="2"/>
              <a:buNone/>
            </a:pPr>
            <a:endParaRPr lang="en-GB" sz="1200" baseline="0" dirty="0" smtClean="0">
              <a:solidFill>
                <a:schemeClr val="tx1"/>
              </a:solidFill>
              <a:latin typeface="Franklin Gothic Book" panose="020B0503020102020204" pitchFamily="34" charset="0"/>
              <a:ea typeface="ＭＳ Ｐゴシック"/>
            </a:endParaRPr>
          </a:p>
          <a:p>
            <a:pPr marL="0" indent="361950">
              <a:lnSpc>
                <a:spcPct val="90000"/>
              </a:lnSpc>
              <a:spcBef>
                <a:spcPts val="1000"/>
              </a:spcBef>
              <a:buSzPct val="40000"/>
              <a:buFont typeface="Wingdings" charset="2"/>
              <a:buChar char=""/>
            </a:pPr>
            <a:r>
              <a:rPr lang="en-US" b="1" dirty="0" smtClean="0"/>
              <a:t>Projection of the fish catch for decade 2050, as a percentage of catch in decade 2000:</a:t>
            </a:r>
            <a:r>
              <a:rPr lang="en-US" dirty="0" smtClean="0"/>
              <a:t> fish</a:t>
            </a:r>
            <a:r>
              <a:rPr lang="en-US" baseline="0" dirty="0" smtClean="0"/>
              <a:t> catch seems to be undergoing a net decrease as a result of climate change, particularly around the equator.</a:t>
            </a:r>
          </a:p>
          <a:p>
            <a:pPr marL="0" indent="0">
              <a:lnSpc>
                <a:spcPct val="90000"/>
              </a:lnSpc>
              <a:spcBef>
                <a:spcPts val="1000"/>
              </a:spcBef>
              <a:buSzPct val="40000"/>
              <a:buFont typeface="Wingdings" charset="2"/>
              <a:buNone/>
            </a:pPr>
            <a:endParaRPr lang="en-US" baseline="0" dirty="0" smtClean="0"/>
          </a:p>
          <a:p>
            <a:pPr marL="0" indent="361950">
              <a:lnSpc>
                <a:spcPct val="90000"/>
              </a:lnSpc>
              <a:spcBef>
                <a:spcPts val="1000"/>
              </a:spcBef>
              <a:buSzPct val="40000"/>
              <a:buFont typeface="Wingdings" charset="2"/>
              <a:buChar char=""/>
            </a:pPr>
            <a:r>
              <a:rPr lang="en-US" b="1" baseline="0" dirty="0" smtClean="0"/>
              <a:t> </a:t>
            </a:r>
            <a:r>
              <a:rPr lang="en-GB" sz="1200" b="1" kern="1200" dirty="0" smtClean="0">
                <a:solidFill>
                  <a:schemeClr val="tx1"/>
                </a:solidFill>
                <a:effectLst/>
                <a:latin typeface="+mn-lt"/>
                <a:ea typeface="+mn-ea"/>
                <a:cs typeface="+mn-cs"/>
              </a:rPr>
              <a:t>Climate Threat Index (Present-Day):</a:t>
            </a:r>
            <a:r>
              <a:rPr lang="en-GB" sz="1200" b="1"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The contemporaneous Climate Threat Index (1993-2012) takes into account mortality and property losses due to flooding, storms and extreme temperatures (such as extreme heat and cold events, prolonged drought).</a:t>
            </a:r>
            <a:br>
              <a:rPr lang="en-GB" sz="1200" b="0" kern="1200" dirty="0" smtClean="0">
                <a:solidFill>
                  <a:schemeClr val="tx1"/>
                </a:solidFill>
                <a:effectLst/>
                <a:latin typeface="+mn-lt"/>
                <a:ea typeface="+mn-ea"/>
                <a:cs typeface="+mn-cs"/>
              </a:rPr>
            </a:br>
            <a:endParaRPr lang="fr-FR" sz="1200" b="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DFAD4237-D116-0543-8AAC-2297D21E87B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544117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Asecond</a:t>
            </a:r>
            <a:r>
              <a:rPr lang="en-US" dirty="0" smtClean="0"/>
              <a:t> way to inform</a:t>
            </a:r>
            <a:r>
              <a:rPr lang="en-US" baseline="0" dirty="0" smtClean="0"/>
              <a:t> the member states within the UNFCCC about the impacts of climate change on the ocean and what where the knowledge gaps of ocean science are, of course is the IPCC. </a:t>
            </a:r>
            <a:r>
              <a:rPr lang="en-US" dirty="0" smtClean="0"/>
              <a:t>Although there has been an increase ocean research and observation to understand the physical, chemical, and biological changes within the ocean in response to climate change and ocean acidification, the number of marine studies of ecological impacts and risks still lag behind terrestrial studies and knowledge.   Given the importance of the ocean and coastal ecosystems in terms of understanding and responding to future changes and consequences climate change and acidification the report clearly requests to rectify this gap as one major international objective.</a:t>
            </a:r>
          </a:p>
          <a:p>
            <a:r>
              <a:rPr lang="en-US" dirty="0" smtClean="0"/>
              <a:t>Therefore the IOC-UNESCO supports the proposal of an Special IPCC report on the Ocean- this report would integrate and update the assessment of AR5 using this literature, bringing new information into one place. Moreover, it would help to prepare and set the stage for AR6.</a:t>
            </a:r>
            <a:endParaRPr lang="fr-FR" dirty="0"/>
          </a:p>
        </p:txBody>
      </p:sp>
      <p:sp>
        <p:nvSpPr>
          <p:cNvPr id="4" name="Slide Number Placeholder 3"/>
          <p:cNvSpPr>
            <a:spLocks noGrp="1"/>
          </p:cNvSpPr>
          <p:nvPr>
            <p:ph type="sldNum" sz="quarter" idx="10"/>
          </p:nvPr>
        </p:nvSpPr>
        <p:spPr/>
        <p:txBody>
          <a:bodyPr/>
          <a:lstStyle/>
          <a:p>
            <a:fld id="{DFAD4237-D116-0543-8AAC-2297D21E87B6}" type="slidenum">
              <a:rPr lang="en-US" smtClean="0"/>
              <a:t>5</a:t>
            </a:fld>
            <a:endParaRPr lang="en-US"/>
          </a:p>
        </p:txBody>
      </p:sp>
    </p:spTree>
    <p:extLst>
      <p:ext uri="{BB962C8B-B14F-4D97-AF65-F5344CB8AC3E}">
        <p14:creationId xmlns:p14="http://schemas.microsoft.com/office/powerpoint/2010/main" val="1790913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Outside the UNFCCC are also</a:t>
            </a:r>
            <a:r>
              <a:rPr lang="en-US" baseline="0" dirty="0" smtClean="0"/>
              <a:t> opportunities to reinforce ocean science among the UN member states.</a:t>
            </a:r>
          </a:p>
          <a:p>
            <a:r>
              <a:rPr lang="en-US" baseline="0" dirty="0" smtClean="0"/>
              <a:t>The recently adopted post 2030 agenda includes the Sustainable Development Goal 14 ‘Conserve and sustainably use the oceans, seas and marine resources’.</a:t>
            </a:r>
          </a:p>
          <a:p>
            <a:r>
              <a:rPr lang="en-US" baseline="0" dirty="0" smtClean="0"/>
              <a:t>The corresponding targets do not solely focus on climate change related issues, nevertheless the majority is clearly </a:t>
            </a:r>
            <a:r>
              <a:rPr lang="en-US" baseline="0" dirty="0" err="1" smtClean="0"/>
              <a:t>relatd</a:t>
            </a:r>
            <a:r>
              <a:rPr lang="en-US" baseline="0" dirty="0" smtClean="0"/>
              <a:t>, e.g.</a:t>
            </a:r>
            <a:endParaRPr lang="en-US" dirty="0" smtClean="0"/>
          </a:p>
          <a:p>
            <a:pPr>
              <a:lnSpc>
                <a:spcPct val="90000"/>
              </a:lnSpc>
              <a:spcBef>
                <a:spcPts val="600"/>
              </a:spcBef>
              <a:spcAft>
                <a:spcPts val="600"/>
              </a:spcAft>
              <a:tabLst>
                <a:tab pos="361950" algn="l"/>
              </a:tabLst>
            </a:pPr>
            <a:r>
              <a:rPr lang="en-US" sz="1200" dirty="0" smtClean="0">
                <a:solidFill>
                  <a:schemeClr val="tx1"/>
                </a:solidFill>
                <a:latin typeface="Franklin Gothic Book" panose="020B0503020102020204" pitchFamily="34" charset="0"/>
                <a:ea typeface="ＭＳ Ｐゴシック"/>
              </a:rPr>
              <a:t>Protect marine and coastal ecosystems </a:t>
            </a:r>
          </a:p>
          <a:p>
            <a:pPr>
              <a:lnSpc>
                <a:spcPct val="90000"/>
              </a:lnSpc>
              <a:spcBef>
                <a:spcPts val="600"/>
              </a:spcBef>
              <a:spcAft>
                <a:spcPts val="600"/>
              </a:spcAft>
              <a:tabLst>
                <a:tab pos="361950" algn="l"/>
              </a:tabLst>
            </a:pPr>
            <a:r>
              <a:rPr lang="en-US" sz="1200" dirty="0" smtClean="0">
                <a:solidFill>
                  <a:schemeClr val="tx1"/>
                </a:solidFill>
                <a:latin typeface="Franklin Gothic Book" panose="020B0503020102020204" pitchFamily="34" charset="0"/>
                <a:ea typeface="ＭＳ Ｐゴシック"/>
              </a:rPr>
              <a:t>Minimize and address the impacts of ocean acidification</a:t>
            </a:r>
          </a:p>
          <a:p>
            <a:pPr>
              <a:lnSpc>
                <a:spcPct val="90000"/>
              </a:lnSpc>
              <a:spcBef>
                <a:spcPts val="600"/>
              </a:spcBef>
              <a:spcAft>
                <a:spcPts val="600"/>
              </a:spcAft>
              <a:tabLst>
                <a:tab pos="361950" algn="l"/>
              </a:tabLst>
            </a:pPr>
            <a:r>
              <a:rPr lang="en-US" sz="1200" dirty="0" smtClean="0">
                <a:solidFill>
                  <a:schemeClr val="tx1"/>
                </a:solidFill>
                <a:latin typeface="Franklin Gothic Book" panose="020B0503020102020204" pitchFamily="34" charset="0"/>
                <a:ea typeface="ＭＳ Ｐゴシック"/>
              </a:rPr>
              <a:t>By 2020, conserve at least 10 per cent of coastal and marine areas,.</a:t>
            </a:r>
          </a:p>
          <a:p>
            <a:pPr>
              <a:lnSpc>
                <a:spcPct val="90000"/>
              </a:lnSpc>
              <a:spcBef>
                <a:spcPts val="600"/>
              </a:spcBef>
              <a:spcAft>
                <a:spcPts val="600"/>
              </a:spcAft>
              <a:tabLst>
                <a:tab pos="361950" algn="l"/>
              </a:tabLst>
            </a:pPr>
            <a:r>
              <a:rPr lang="en-US" sz="1200" dirty="0" smtClean="0">
                <a:solidFill>
                  <a:schemeClr val="tx1"/>
                </a:solidFill>
                <a:latin typeface="Franklin Gothic Book" panose="020B0503020102020204" pitchFamily="34" charset="0"/>
                <a:ea typeface="ＭＳ Ｐゴシック"/>
              </a:rPr>
              <a:t>By 2030, SIDS - sustainable use of marine resources.</a:t>
            </a:r>
          </a:p>
          <a:p>
            <a:pPr>
              <a:lnSpc>
                <a:spcPct val="90000"/>
              </a:lnSpc>
              <a:spcBef>
                <a:spcPts val="600"/>
              </a:spcBef>
              <a:spcAft>
                <a:spcPts val="600"/>
              </a:spcAft>
              <a:tabLst>
                <a:tab pos="361950" algn="l"/>
              </a:tabLst>
            </a:pPr>
            <a:r>
              <a:rPr lang="en-US" sz="1200" dirty="0" smtClean="0">
                <a:solidFill>
                  <a:schemeClr val="tx1"/>
                </a:solidFill>
                <a:latin typeface="Franklin Gothic Book" panose="020B0503020102020204" pitchFamily="34" charset="0"/>
                <a:ea typeface="ＭＳ Ｐゴシック"/>
              </a:rPr>
              <a:t>Increase scientific knowledge, develop research capacity and transfer marine technology</a:t>
            </a:r>
          </a:p>
          <a:p>
            <a:pPr>
              <a:lnSpc>
                <a:spcPct val="90000"/>
              </a:lnSpc>
              <a:spcBef>
                <a:spcPts val="600"/>
              </a:spcBef>
              <a:spcAft>
                <a:spcPts val="600"/>
              </a:spcAft>
              <a:tabLst>
                <a:tab pos="361950" algn="l"/>
              </a:tabLst>
            </a:pPr>
            <a:r>
              <a:rPr lang="en-US" sz="1200" dirty="0" smtClean="0">
                <a:solidFill>
                  <a:schemeClr val="tx1"/>
                </a:solidFill>
                <a:latin typeface="Franklin Gothic Book" panose="020B0503020102020204" pitchFamily="34" charset="0"/>
                <a:ea typeface="ＭＳ Ｐゴシック"/>
              </a:rPr>
              <a:t>Enhance the conservation and sustainable use of oceans and their resources</a:t>
            </a:r>
            <a:endParaRPr lang="fr-FR" sz="1200" dirty="0" smtClean="0">
              <a:solidFill>
                <a:schemeClr val="tx1"/>
              </a:solidFill>
              <a:latin typeface="Franklin Gothic Book" panose="020B0503020102020204" pitchFamily="34" charset="0"/>
              <a:ea typeface="ＭＳ Ｐゴシック"/>
            </a:endParaRPr>
          </a:p>
          <a:p>
            <a:endParaRPr lang="fr-FR" dirty="0"/>
          </a:p>
        </p:txBody>
      </p:sp>
      <p:sp>
        <p:nvSpPr>
          <p:cNvPr id="4" name="Slide Number Placeholder 3"/>
          <p:cNvSpPr>
            <a:spLocks noGrp="1"/>
          </p:cNvSpPr>
          <p:nvPr>
            <p:ph type="sldNum" sz="quarter" idx="10"/>
          </p:nvPr>
        </p:nvSpPr>
        <p:spPr/>
        <p:txBody>
          <a:bodyPr/>
          <a:lstStyle/>
          <a:p>
            <a:fld id="{DFAD4237-D116-0543-8AAC-2297D21E87B6}" type="slidenum">
              <a:rPr lang="en-US" smtClean="0"/>
              <a:t>6</a:t>
            </a:fld>
            <a:endParaRPr lang="en-US"/>
          </a:p>
        </p:txBody>
      </p:sp>
    </p:spTree>
    <p:extLst>
      <p:ext uri="{BB962C8B-B14F-4D97-AF65-F5344CB8AC3E}">
        <p14:creationId xmlns:p14="http://schemas.microsoft.com/office/powerpoint/2010/main" val="4201734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Finally indispensable</a:t>
            </a:r>
            <a:r>
              <a:rPr lang="en-US" baseline="0" dirty="0" smtClean="0"/>
              <a:t> to mention that the outcome document of the t</a:t>
            </a:r>
            <a:r>
              <a:rPr lang="en-US" dirty="0" smtClean="0"/>
              <a:t>hird International Conference on Small Island Developing States (SIDS Conference) called to support ocean research and observations at the global level. </a:t>
            </a:r>
            <a:r>
              <a:rPr lang="en-US" smtClean="0"/>
              <a:t>The SIDS </a:t>
            </a:r>
            <a:r>
              <a:rPr lang="en-US" dirty="0" smtClean="0"/>
              <a:t>accelerated modalities of action [S.A.M.O.A.] Pathway reaffirms that climate change is one of the greatest challenges and that sea-level rise, ocean acidification will affect ecosystem services and therefore human wellbeing. A whole section focusses on ocean related issues and supports actions to undertake marine scientific research and to enhance and implement monitoring strategies.  Now it is up to us, the UN, the NGOs, academia</a:t>
            </a:r>
            <a:r>
              <a:rPr lang="en-US" baseline="0" dirty="0" smtClean="0"/>
              <a:t> to support </a:t>
            </a:r>
            <a:r>
              <a:rPr lang="en-US" sz="1200" kern="1200" dirty="0" smtClean="0">
                <a:solidFill>
                  <a:schemeClr val="tx1"/>
                </a:solidFill>
                <a:effectLst/>
                <a:latin typeface="+mn-lt"/>
                <a:ea typeface="+mn-ea"/>
                <a:cs typeface="+mn-cs"/>
              </a:rPr>
              <a:t>actions proposed by the S.A.M.O.A pathway;</a:t>
            </a:r>
            <a:endParaRPr lang="fr-F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encourage national commitments for long-term observation </a:t>
            </a:r>
            <a:r>
              <a:rPr lang="en-US" sz="1200" kern="1200" dirty="0" err="1" smtClean="0">
                <a:solidFill>
                  <a:schemeClr val="tx1"/>
                </a:solidFill>
                <a:effectLst/>
                <a:latin typeface="+mn-lt"/>
                <a:ea typeface="+mn-ea"/>
                <a:cs typeface="+mn-cs"/>
              </a:rPr>
              <a:t>programmes</a:t>
            </a:r>
            <a:r>
              <a:rPr lang="en-US" sz="1200" kern="1200" dirty="0" smtClean="0">
                <a:solidFill>
                  <a:schemeClr val="tx1"/>
                </a:solidFill>
                <a:effectLst/>
                <a:latin typeface="+mn-lt"/>
                <a:ea typeface="+mn-ea"/>
                <a:cs typeface="+mn-cs"/>
              </a:rPr>
              <a:t>, in order to be able to respond to the need for increased knowledge to manage marine ecosystems sustainably.</a:t>
            </a:r>
            <a:r>
              <a:rPr lang="en-US" sz="1200" kern="1200" baseline="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DFAD4237-D116-0543-8AAC-2297D21E87B6}" type="slidenum">
              <a:rPr lang="en-US" smtClean="0"/>
              <a:t>7</a:t>
            </a:fld>
            <a:endParaRPr lang="en-US"/>
          </a:p>
        </p:txBody>
      </p:sp>
    </p:spTree>
    <p:extLst>
      <p:ext uri="{BB962C8B-B14F-4D97-AF65-F5344CB8AC3E}">
        <p14:creationId xmlns:p14="http://schemas.microsoft.com/office/powerpoint/2010/main" val="1260156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fr-FR" dirty="0" smtClean="0"/>
              <a:t>But to able</a:t>
            </a:r>
            <a:r>
              <a:rPr lang="en-US" altLang="fr-FR" baseline="0" dirty="0" smtClean="0"/>
              <a:t> to encourage ocean science and observation, there is a need to understand what capacities currently exist. The Global Ocean Science Report </a:t>
            </a:r>
            <a:r>
              <a:rPr lang="en-US" altLang="fr-FR" dirty="0" smtClean="0"/>
              <a:t>will analyze ocean science from the national and global perspective, including quantitative information beneficial for marine scientists like investments, resources and scientific productivity and further global developments in ocean research governance, which is of especially high value for managers, policy makers, governments, etc.</a:t>
            </a:r>
          </a:p>
          <a:p>
            <a:r>
              <a:rPr lang="en-US" altLang="fr-FR" dirty="0" smtClean="0"/>
              <a:t>As the GOSR will address the key aspects of ocean science regarding sustainable development and blue growth, the report will help to optimize the sustainable use of marine resources, to encourage capacity-building and transfer of technology marine environment, and to facilitate international cooperation in coastal and global marine research and management.</a:t>
            </a:r>
          </a:p>
          <a:p>
            <a:endParaRPr lang="fr-FR" dirty="0"/>
          </a:p>
        </p:txBody>
      </p:sp>
      <p:sp>
        <p:nvSpPr>
          <p:cNvPr id="4" name="Slide Number Placeholder 3"/>
          <p:cNvSpPr>
            <a:spLocks noGrp="1"/>
          </p:cNvSpPr>
          <p:nvPr>
            <p:ph type="sldNum" sz="quarter" idx="10"/>
          </p:nvPr>
        </p:nvSpPr>
        <p:spPr/>
        <p:txBody>
          <a:bodyPr/>
          <a:lstStyle/>
          <a:p>
            <a:fld id="{DFAD4237-D116-0543-8AAC-2297D21E87B6}" type="slidenum">
              <a:rPr lang="en-US" smtClean="0"/>
              <a:t>8</a:t>
            </a:fld>
            <a:endParaRPr lang="en-US"/>
          </a:p>
        </p:txBody>
      </p:sp>
    </p:spTree>
    <p:extLst>
      <p:ext uri="{BB962C8B-B14F-4D97-AF65-F5344CB8AC3E}">
        <p14:creationId xmlns:p14="http://schemas.microsoft.com/office/powerpoint/2010/main" val="1225647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200"/>
              </a:spcBef>
              <a:buNone/>
            </a:pPr>
            <a:r>
              <a:rPr lang="en-GB" sz="1400" b="1" dirty="0" smtClean="0">
                <a:solidFill>
                  <a:schemeClr val="tx1"/>
                </a:solidFill>
                <a:latin typeface="Franklin Gothic Book" panose="020B0503020102020204" pitchFamily="34" charset="0"/>
                <a:ea typeface="ＭＳ Ｐゴシック"/>
              </a:rPr>
              <a:t>We at</a:t>
            </a:r>
            <a:r>
              <a:rPr lang="en-GB" sz="1400" b="1" baseline="0" dirty="0" smtClean="0">
                <a:solidFill>
                  <a:schemeClr val="tx1"/>
                </a:solidFill>
                <a:latin typeface="Franklin Gothic Book" panose="020B0503020102020204" pitchFamily="34" charset="0"/>
                <a:ea typeface="ＭＳ Ｐゴシック"/>
              </a:rPr>
              <a:t> IOC are convinced that </a:t>
            </a:r>
            <a:r>
              <a:rPr lang="en-GB" sz="1400" b="1" dirty="0" smtClean="0">
                <a:solidFill>
                  <a:schemeClr val="tx1"/>
                </a:solidFill>
                <a:latin typeface="Franklin Gothic Book" panose="020B0503020102020204" pitchFamily="34" charset="0"/>
                <a:ea typeface="ＭＳ Ｐゴシック"/>
              </a:rPr>
              <a:t>Measurements of the</a:t>
            </a:r>
            <a:r>
              <a:rPr lang="en-GB" sz="1400" b="1" baseline="0" dirty="0" smtClean="0">
                <a:solidFill>
                  <a:schemeClr val="tx1"/>
                </a:solidFill>
                <a:latin typeface="Franklin Gothic Book" panose="020B0503020102020204" pitchFamily="34" charset="0"/>
                <a:ea typeface="ＭＳ Ｐゴシック"/>
              </a:rPr>
              <a:t> marine environment </a:t>
            </a:r>
            <a:r>
              <a:rPr lang="en-GB" sz="1400" b="1" dirty="0" smtClean="0">
                <a:solidFill>
                  <a:schemeClr val="tx1"/>
                </a:solidFill>
                <a:latin typeface="Franklin Gothic Book" panose="020B0503020102020204" pitchFamily="34" charset="0"/>
                <a:ea typeface="ＭＳ Ｐゴシック"/>
              </a:rPr>
              <a:t>are needed for </a:t>
            </a:r>
            <a:r>
              <a:rPr lang="en-GB" sz="1400" b="1" u="sng" dirty="0" smtClean="0">
                <a:solidFill>
                  <a:schemeClr val="tx1"/>
                </a:solidFill>
                <a:latin typeface="Franklin Gothic Book" panose="020B0503020102020204" pitchFamily="34" charset="0"/>
                <a:ea typeface="ＭＳ Ｐゴシック"/>
              </a:rPr>
              <a:t>policy </a:t>
            </a:r>
          </a:p>
          <a:p>
            <a:pPr marL="0" indent="361950">
              <a:lnSpc>
                <a:spcPct val="90000"/>
              </a:lnSpc>
              <a:spcBef>
                <a:spcPts val="1000"/>
              </a:spcBef>
              <a:buSzPct val="40000"/>
              <a:buFont typeface="Wingdings" charset="2"/>
              <a:buChar char=""/>
            </a:pPr>
            <a:endParaRPr lang="en-GB" sz="1200" dirty="0" smtClean="0">
              <a:solidFill>
                <a:schemeClr val="tx1"/>
              </a:solidFill>
              <a:latin typeface="Franklin Gothic Book" panose="020B0503020102020204" pitchFamily="34" charset="0"/>
              <a:ea typeface="ＭＳ Ｐゴシック"/>
            </a:endParaRPr>
          </a:p>
          <a:p>
            <a:pPr>
              <a:lnSpc>
                <a:spcPct val="90000"/>
              </a:lnSpc>
              <a:spcBef>
                <a:spcPts val="1000"/>
              </a:spcBef>
            </a:pPr>
            <a:r>
              <a:rPr lang="en-GB" sz="1200" dirty="0" smtClean="0">
                <a:solidFill>
                  <a:schemeClr val="tx1"/>
                </a:solidFill>
                <a:latin typeface="Franklin Gothic Book" panose="020B0503020102020204" pitchFamily="34" charset="0"/>
                <a:ea typeface="ＭＳ Ｐゴシック"/>
              </a:rPr>
              <a:t>Early warning</a:t>
            </a:r>
          </a:p>
          <a:p>
            <a:pPr>
              <a:lnSpc>
                <a:spcPct val="90000"/>
              </a:lnSpc>
              <a:spcBef>
                <a:spcPts val="1000"/>
              </a:spcBef>
            </a:pPr>
            <a:r>
              <a:rPr lang="en-GB" sz="1200" dirty="0" smtClean="0">
                <a:solidFill>
                  <a:schemeClr val="tx1"/>
                </a:solidFill>
                <a:latin typeface="Franklin Gothic Book" panose="020B0503020102020204" pitchFamily="34" charset="0"/>
                <a:ea typeface="ＭＳ Ｐゴシック"/>
              </a:rPr>
              <a:t>Cause and effect</a:t>
            </a:r>
          </a:p>
          <a:p>
            <a:pPr>
              <a:lnSpc>
                <a:spcPct val="90000"/>
              </a:lnSpc>
              <a:spcBef>
                <a:spcPts val="1000"/>
              </a:spcBef>
            </a:pPr>
            <a:r>
              <a:rPr lang="en-GB" sz="1200" dirty="0" smtClean="0">
                <a:solidFill>
                  <a:schemeClr val="tx1"/>
                </a:solidFill>
                <a:latin typeface="Franklin Gothic Book" panose="020B0503020102020204" pitchFamily="34" charset="0"/>
                <a:ea typeface="ＭＳ Ｐゴシック"/>
              </a:rPr>
              <a:t>Mitigation </a:t>
            </a:r>
          </a:p>
          <a:p>
            <a:pPr>
              <a:lnSpc>
                <a:spcPct val="90000"/>
              </a:lnSpc>
              <a:spcBef>
                <a:spcPts val="1000"/>
              </a:spcBef>
            </a:pPr>
            <a:endParaRPr lang="en-GB" sz="1200" dirty="0" smtClean="0">
              <a:solidFill>
                <a:schemeClr val="tx1"/>
              </a:solidFill>
              <a:latin typeface="Franklin Gothic Book" panose="020B0503020102020204" pitchFamily="34" charset="0"/>
              <a:ea typeface="ＭＳ Ｐゴシック"/>
            </a:endParaRPr>
          </a:p>
          <a:p>
            <a:pPr marL="0" indent="0">
              <a:lnSpc>
                <a:spcPct val="90000"/>
              </a:lnSpc>
              <a:spcBef>
                <a:spcPts val="1000"/>
              </a:spcBef>
              <a:buNone/>
            </a:pPr>
            <a:r>
              <a:rPr lang="en-GB" sz="1400" b="1" dirty="0" smtClean="0">
                <a:solidFill>
                  <a:schemeClr val="tx1"/>
                </a:solidFill>
                <a:latin typeface="Franklin Gothic Book" panose="020B0503020102020204" pitchFamily="34" charset="0"/>
                <a:ea typeface="ＭＳ Ｐゴシック"/>
              </a:rPr>
              <a:t>Measurements are needed for </a:t>
            </a:r>
            <a:r>
              <a:rPr lang="en-GB" sz="1400" b="1" u="sng" dirty="0" smtClean="0">
                <a:solidFill>
                  <a:schemeClr val="tx1"/>
                </a:solidFill>
                <a:latin typeface="Franklin Gothic Book" panose="020B0503020102020204" pitchFamily="34" charset="0"/>
                <a:ea typeface="ＭＳ Ｐゴシック"/>
              </a:rPr>
              <a:t>science</a:t>
            </a:r>
          </a:p>
          <a:p>
            <a:pPr marL="0" indent="361950">
              <a:lnSpc>
                <a:spcPct val="90000"/>
              </a:lnSpc>
              <a:spcBef>
                <a:spcPts val="1000"/>
              </a:spcBef>
              <a:buSzPct val="40000"/>
              <a:buFont typeface="Wingdings" charset="2"/>
              <a:buChar char=""/>
            </a:pPr>
            <a:endParaRPr lang="en-GB" sz="1200" dirty="0" smtClean="0">
              <a:solidFill>
                <a:schemeClr val="tx1"/>
              </a:solidFill>
              <a:latin typeface="Franklin Gothic Book" panose="020B0503020102020204" pitchFamily="34" charset="0"/>
              <a:ea typeface="ＭＳ Ｐゴシック"/>
            </a:endParaRPr>
          </a:p>
          <a:p>
            <a:pPr>
              <a:lnSpc>
                <a:spcPct val="90000"/>
              </a:lnSpc>
              <a:spcBef>
                <a:spcPts val="1000"/>
              </a:spcBef>
            </a:pPr>
            <a:r>
              <a:rPr lang="en-GB" sz="1200" dirty="0" smtClean="0">
                <a:solidFill>
                  <a:schemeClr val="tx1"/>
                </a:solidFill>
                <a:latin typeface="Franklin Gothic Book" panose="020B0503020102020204" pitchFamily="34" charset="0"/>
                <a:ea typeface="ＭＳ Ｐゴシック"/>
              </a:rPr>
              <a:t>Understanding variability</a:t>
            </a:r>
          </a:p>
          <a:p>
            <a:pPr>
              <a:lnSpc>
                <a:spcPct val="90000"/>
              </a:lnSpc>
              <a:spcBef>
                <a:spcPts val="1000"/>
              </a:spcBef>
            </a:pPr>
            <a:r>
              <a:rPr lang="en-GB" sz="1200" dirty="0" smtClean="0">
                <a:solidFill>
                  <a:schemeClr val="tx1"/>
                </a:solidFill>
                <a:latin typeface="Franklin Gothic Book" panose="020B0503020102020204" pitchFamily="34" charset="0"/>
                <a:ea typeface="ＭＳ Ｐゴシック"/>
              </a:rPr>
              <a:t>Assessing ocean health</a:t>
            </a:r>
          </a:p>
          <a:p>
            <a:pPr>
              <a:lnSpc>
                <a:spcPct val="90000"/>
              </a:lnSpc>
              <a:spcBef>
                <a:spcPts val="1000"/>
              </a:spcBef>
            </a:pPr>
            <a:r>
              <a:rPr lang="en-GB" sz="1200" dirty="0" smtClean="0">
                <a:solidFill>
                  <a:schemeClr val="tx1"/>
                </a:solidFill>
                <a:latin typeface="Franklin Gothic Book" panose="020B0503020102020204" pitchFamily="34" charset="0"/>
                <a:ea typeface="ＭＳ Ｐゴシック"/>
              </a:rPr>
              <a:t>Improved forecasting</a:t>
            </a:r>
          </a:p>
          <a:p>
            <a:endParaRPr lang="fr-FR" sz="1200" dirty="0" smtClean="0">
              <a:solidFill>
                <a:schemeClr val="tx1"/>
              </a:solidFill>
              <a:latin typeface="Franklin Gothic Book" panose="020B0503020102020204" pitchFamily="34" charset="0"/>
            </a:endParaRPr>
          </a:p>
          <a:p>
            <a:pPr marL="0" indent="0">
              <a:lnSpc>
                <a:spcPct val="90000"/>
              </a:lnSpc>
              <a:spcBef>
                <a:spcPts val="1000"/>
              </a:spcBef>
              <a:buNone/>
            </a:pPr>
            <a:r>
              <a:rPr lang="en-US" sz="1400" b="1" dirty="0" smtClean="0">
                <a:solidFill>
                  <a:schemeClr val="tx1"/>
                </a:solidFill>
                <a:latin typeface="Franklin Gothic Book" panose="020B0503020102020204" pitchFamily="34" charset="0"/>
                <a:ea typeface="ＭＳ Ｐゴシック"/>
              </a:rPr>
              <a:t>Measurements need to be </a:t>
            </a:r>
            <a:r>
              <a:rPr lang="en-US" sz="1400" b="1" u="sng" dirty="0" smtClean="0">
                <a:solidFill>
                  <a:schemeClr val="tx1"/>
                </a:solidFill>
                <a:latin typeface="Franklin Gothic Book" panose="020B0503020102020204" pitchFamily="34" charset="0"/>
                <a:ea typeface="ＭＳ Ｐゴシック"/>
              </a:rPr>
              <a:t>regional/global</a:t>
            </a:r>
          </a:p>
          <a:p>
            <a:pPr marL="0" indent="361950">
              <a:lnSpc>
                <a:spcPct val="90000"/>
              </a:lnSpc>
              <a:spcBef>
                <a:spcPts val="1000"/>
              </a:spcBef>
              <a:buSzPct val="40000"/>
              <a:buFont typeface="Wingdings" charset="2"/>
              <a:buChar char=""/>
              <a:tabLst>
                <a:tab pos="361950" algn="l"/>
              </a:tabLst>
            </a:pPr>
            <a:endParaRPr lang="en-US" sz="1200" dirty="0" smtClean="0">
              <a:solidFill>
                <a:schemeClr val="tx1"/>
              </a:solidFill>
              <a:latin typeface="Franklin Gothic Book" panose="020B0503020102020204" pitchFamily="34" charset="0"/>
              <a:ea typeface="ＭＳ Ｐゴシック"/>
            </a:endParaRPr>
          </a:p>
          <a:p>
            <a:pPr>
              <a:lnSpc>
                <a:spcPct val="90000"/>
              </a:lnSpc>
              <a:spcBef>
                <a:spcPts val="1000"/>
              </a:spcBef>
              <a:tabLst>
                <a:tab pos="361950" algn="l"/>
              </a:tabLst>
            </a:pPr>
            <a:r>
              <a:rPr lang="en-US" sz="1200" dirty="0" smtClean="0">
                <a:solidFill>
                  <a:schemeClr val="tx1"/>
                </a:solidFill>
                <a:latin typeface="Franklin Gothic Book" panose="020B0503020102020204" pitchFamily="34" charset="0"/>
                <a:ea typeface="ＭＳ Ｐゴシック"/>
              </a:rPr>
              <a:t>Regional-Global-scale 	processes</a:t>
            </a:r>
          </a:p>
          <a:p>
            <a:pPr>
              <a:lnSpc>
                <a:spcPct val="90000"/>
              </a:lnSpc>
              <a:spcBef>
                <a:spcPts val="1000"/>
              </a:spcBef>
            </a:pPr>
            <a:r>
              <a:rPr lang="en-US" sz="1200" dirty="0" smtClean="0">
                <a:solidFill>
                  <a:schemeClr val="tx1"/>
                </a:solidFill>
                <a:latin typeface="Franklin Gothic Book" panose="020B0503020102020204" pitchFamily="34" charset="0"/>
                <a:ea typeface="ＭＳ Ｐゴシック"/>
              </a:rPr>
              <a:t>Data comparisons</a:t>
            </a:r>
          </a:p>
          <a:p>
            <a:pPr>
              <a:lnSpc>
                <a:spcPct val="90000"/>
              </a:lnSpc>
              <a:spcBef>
                <a:spcPts val="1000"/>
              </a:spcBef>
            </a:pPr>
            <a:r>
              <a:rPr lang="en-US" sz="1200" dirty="0" smtClean="0">
                <a:solidFill>
                  <a:schemeClr val="tx1"/>
                </a:solidFill>
                <a:latin typeface="Franklin Gothic Book" panose="020B0503020102020204" pitchFamily="34" charset="0"/>
                <a:ea typeface="ＭＳ Ｐゴシック"/>
              </a:rPr>
              <a:t>Food security</a:t>
            </a:r>
          </a:p>
          <a:p>
            <a:endParaRPr lang="fr-FR" dirty="0" smtClean="0">
              <a:solidFill>
                <a:schemeClr val="tx1"/>
              </a:solidFill>
              <a:latin typeface="Franklin Gothic Book" panose="020B0503020102020204" pitchFamily="34" charset="0"/>
            </a:endParaRPr>
          </a:p>
          <a:p>
            <a:endParaRPr lang="fr-FR" dirty="0"/>
          </a:p>
        </p:txBody>
      </p:sp>
      <p:sp>
        <p:nvSpPr>
          <p:cNvPr id="4" name="Slide Number Placeholder 3"/>
          <p:cNvSpPr>
            <a:spLocks noGrp="1"/>
          </p:cNvSpPr>
          <p:nvPr>
            <p:ph type="sldNum" sz="quarter" idx="10"/>
          </p:nvPr>
        </p:nvSpPr>
        <p:spPr/>
        <p:txBody>
          <a:bodyPr/>
          <a:lstStyle/>
          <a:p>
            <a:fld id="{DFAD4237-D116-0543-8AAC-2297D21E87B6}" type="slidenum">
              <a:rPr lang="en-US" smtClean="0"/>
              <a:t>9</a:t>
            </a:fld>
            <a:endParaRPr lang="en-US"/>
          </a:p>
        </p:txBody>
      </p:sp>
    </p:spTree>
    <p:extLst>
      <p:ext uri="{BB962C8B-B14F-4D97-AF65-F5344CB8AC3E}">
        <p14:creationId xmlns:p14="http://schemas.microsoft.com/office/powerpoint/2010/main" val="1238640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 Id="rId3"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5.emf"/><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 Id="rId3"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dirty="0"/>
          </a:p>
        </p:txBody>
      </p:sp>
      <p:sp>
        <p:nvSpPr>
          <p:cNvPr id="4" name="Date Placeholder 3"/>
          <p:cNvSpPr>
            <a:spLocks noGrp="1"/>
          </p:cNvSpPr>
          <p:nvPr>
            <p:ph type="dt" sz="half" idx="10"/>
          </p:nvPr>
        </p:nvSpPr>
        <p:spPr/>
        <p:txBody>
          <a:bodyPr/>
          <a:lstStyle/>
          <a:p>
            <a:fld id="{538ED283-3D54-CC4C-8A1C-A4F2D81DC715}" type="datetimeFigureOut">
              <a:rPr lang="en-US" smtClean="0">
                <a:solidFill>
                  <a:prstClr val="black">
                    <a:lumMod val="50000"/>
                    <a:lumOff val="50000"/>
                  </a:prstClr>
                </a:solidFill>
              </a:rPr>
              <a:pPr/>
              <a:t>12/3/15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D83E7A8-86A5-9340-974B-AF19220C72D6}" type="slidenum">
              <a:rPr lang="en-US" smtClean="0">
                <a:solidFill>
                  <a:prstClr val="black">
                    <a:lumMod val="50000"/>
                    <a:lumOff val="50000"/>
                  </a:prstClr>
                </a:solidFill>
              </a:rPr>
              <a:pPr/>
              <a:t>‹#›</a:t>
            </a:fld>
            <a:endParaRPr lang="en-US">
              <a:solidFill>
                <a:prstClr val="black">
                  <a:lumMod val="50000"/>
                  <a:lumOff val="50000"/>
                </a:prstClr>
              </a:solidFill>
            </a:endParaRPr>
          </a:p>
        </p:txBody>
      </p:sp>
      <p:pic>
        <p:nvPicPr>
          <p:cNvPr id="7" name="Image 11" descr="IOC .pdf"/>
          <p:cNvPicPr>
            <a:picLocks noChangeAspect="1"/>
          </p:cNvPicPr>
          <p:nvPr userDrawn="1"/>
        </p:nvPicPr>
        <p:blipFill rotWithShape="1">
          <a:blip r:embed="rId2" cstate="email">
            <a:extLst>
              <a:ext uri="{28A0092B-C50C-407E-A947-70E740481C1C}">
                <a14:useLocalDpi xmlns:a14="http://schemas.microsoft.com/office/drawing/2010/main" val="0"/>
              </a:ext>
            </a:extLst>
          </a:blip>
          <a:srcRect l="19479" t="27076" r="8888" b="30893"/>
          <a:stretch/>
        </p:blipFill>
        <p:spPr>
          <a:xfrm>
            <a:off x="-222641" y="5612077"/>
            <a:ext cx="2536898" cy="1488546"/>
          </a:xfrm>
          <a:prstGeom prst="rect">
            <a:avLst/>
          </a:prstGeom>
        </p:spPr>
      </p:pic>
      <p:pic>
        <p:nvPicPr>
          <p:cNvPr id="8" name="Picture 7" descr="logo_tousensemble.ai"/>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2721" y="5459550"/>
            <a:ext cx="1021588" cy="1483649"/>
          </a:xfrm>
          <a:prstGeom prst="rect">
            <a:avLst/>
          </a:prstGeom>
        </p:spPr>
      </p:pic>
    </p:spTree>
    <p:extLst>
      <p:ext uri="{BB962C8B-B14F-4D97-AF65-F5344CB8AC3E}">
        <p14:creationId xmlns:p14="http://schemas.microsoft.com/office/powerpoint/2010/main" val="1768191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x-none" dirty="0" smtClean="0"/>
              <a:t>Click to edit Master title style</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538ED283-3D54-CC4C-8A1C-A4F2D81DC715}"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3E7A8-86A5-9340-974B-AF19220C72D6}" type="slidenum">
              <a:rPr lang="en-US" smtClean="0"/>
              <a:t>‹#›</a:t>
            </a:fld>
            <a:endParaRPr lang="en-US"/>
          </a:p>
        </p:txBody>
      </p:sp>
      <p:pic>
        <p:nvPicPr>
          <p:cNvPr id="8" name="Picture 7" descr="COI_EFSR-high-rez.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1219" y="0"/>
            <a:ext cx="4162781" cy="4690413"/>
          </a:xfrm>
          <a:prstGeom prst="rect">
            <a:avLst/>
          </a:prstGeom>
        </p:spPr>
      </p:pic>
      <p:pic>
        <p:nvPicPr>
          <p:cNvPr id="9" name="Picture 8" descr="logo_tousensemble.ai"/>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16988" y="5295438"/>
            <a:ext cx="1021588" cy="148364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8ED283-3D54-CC4C-8A1C-A4F2D81DC715}" type="datetimeFigureOut">
              <a:rPr lang="en-US" smtClean="0"/>
              <a:t>12/3/15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83E7A8-86A5-9340-974B-AF19220C72D6}" type="slidenum">
              <a:rPr lang="en-US" smtClean="0"/>
              <a:t>‹#›</a:t>
            </a:fld>
            <a:endParaRPr lang="en-US"/>
          </a:p>
        </p:txBody>
      </p:sp>
      <p:pic>
        <p:nvPicPr>
          <p:cNvPr id="5" name="Image 11" descr="IOC .pdf"/>
          <p:cNvPicPr>
            <a:picLocks noChangeAspect="1"/>
          </p:cNvPicPr>
          <p:nvPr userDrawn="1"/>
        </p:nvPicPr>
        <p:blipFill rotWithShape="1">
          <a:blip r:embed="rId2" cstate="email">
            <a:extLst>
              <a:ext uri="{28A0092B-C50C-407E-A947-70E740481C1C}">
                <a14:useLocalDpi xmlns:a14="http://schemas.microsoft.com/office/drawing/2010/main" val="0"/>
              </a:ext>
            </a:extLst>
          </a:blip>
          <a:srcRect l="19479" t="27076" r="8888" b="30893"/>
          <a:stretch/>
        </p:blipFill>
        <p:spPr>
          <a:xfrm>
            <a:off x="-222641" y="5612077"/>
            <a:ext cx="2536898" cy="1488546"/>
          </a:xfrm>
          <a:prstGeom prst="rect">
            <a:avLst/>
          </a:prstGeom>
        </p:spPr>
      </p:pic>
      <p:pic>
        <p:nvPicPr>
          <p:cNvPr id="6" name="Picture 5" descr="logo_tousensembl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42721" y="5459550"/>
            <a:ext cx="1021588" cy="1483649"/>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38ED283-3D54-CC4C-8A1C-A4F2D81DC715}" type="datetimeFigureOut">
              <a:rPr lang="en-US" smtClean="0"/>
              <a:t>12/3/15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83E7A8-86A5-9340-974B-AF19220C72D6}" type="slidenum">
              <a:rPr lang="en-US" smtClean="0"/>
              <a:t>‹#›</a:t>
            </a:fld>
            <a:endParaRPr lang="en-US"/>
          </a:p>
        </p:txBody>
      </p:sp>
      <p:pic>
        <p:nvPicPr>
          <p:cNvPr id="6" name="Picture 5" descr="logo_tousensembl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42721" y="5459550"/>
            <a:ext cx="1021588" cy="1483649"/>
          </a:xfrm>
          <a:prstGeom prst="rect">
            <a:avLst/>
          </a:prstGeom>
        </p:spPr>
      </p:pic>
      <p:pic>
        <p:nvPicPr>
          <p:cNvPr id="7" name="Image 11" descr="IOC .pdf"/>
          <p:cNvPicPr>
            <a:picLocks noChangeAspect="1"/>
          </p:cNvPicPr>
          <p:nvPr userDrawn="1"/>
        </p:nvPicPr>
        <p:blipFill rotWithShape="1">
          <a:blip r:embed="rId4" cstate="email">
            <a:extLst>
              <a:ext uri="{28A0092B-C50C-407E-A947-70E740481C1C}">
                <a14:useLocalDpi xmlns:a14="http://schemas.microsoft.com/office/drawing/2010/main" val="0"/>
              </a:ext>
            </a:extLst>
          </a:blip>
          <a:srcRect l="19479" t="27076" r="8888" b="30893"/>
          <a:stretch/>
        </p:blipFill>
        <p:spPr>
          <a:xfrm>
            <a:off x="-222641" y="5612077"/>
            <a:ext cx="2536898" cy="1488546"/>
          </a:xfrm>
          <a:prstGeom prst="rect">
            <a:avLst/>
          </a:prstGeom>
        </p:spPr>
      </p:pic>
      <p:sp>
        <p:nvSpPr>
          <p:cNvPr id="8" name="TextBox 7"/>
          <p:cNvSpPr txBox="1"/>
          <p:nvPr userDrawn="1"/>
        </p:nvSpPr>
        <p:spPr>
          <a:xfrm>
            <a:off x="2314257" y="1005987"/>
            <a:ext cx="4575962" cy="3139321"/>
          </a:xfrm>
          <a:prstGeom prst="rect">
            <a:avLst/>
          </a:prstGeom>
          <a:noFill/>
        </p:spPr>
        <p:txBody>
          <a:bodyPr wrap="square" rtlCol="0">
            <a:spAutoFit/>
          </a:bodyPr>
          <a:lstStyle/>
          <a:p>
            <a:pPr algn="ctr" eaLnBrk="1" hangingPunct="1">
              <a:defRPr/>
            </a:pPr>
            <a:r>
              <a:rPr lang="en-US" sz="6000" b="0"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pitchFamily="34" charset="0"/>
              </a:rPr>
              <a:t>One Planet</a:t>
            </a:r>
          </a:p>
          <a:p>
            <a:pPr algn="ctr" eaLnBrk="1" hangingPunct="1">
              <a:defRPr/>
            </a:pPr>
            <a:r>
              <a:rPr lang="en-US" sz="6000" b="0"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pitchFamily="34" charset="0"/>
              </a:rPr>
              <a:t>One Ocean</a:t>
            </a:r>
          </a:p>
          <a:p>
            <a:pPr algn="ctr" eaLnBrk="1" hangingPunct="1">
              <a:defRPr/>
            </a:pPr>
            <a:r>
              <a:rPr lang="en-US" sz="6000" b="0"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pitchFamily="34" charset="0"/>
              </a:rPr>
              <a:t>One Climate</a:t>
            </a:r>
          </a:p>
          <a:p>
            <a:endParaRPr lang="en-US" dirty="0"/>
          </a:p>
        </p:txBody>
      </p:sp>
      <p:sp>
        <p:nvSpPr>
          <p:cNvPr id="10" name="TextBox 9"/>
          <p:cNvSpPr txBox="1"/>
          <p:nvPr userDrawn="1"/>
        </p:nvSpPr>
        <p:spPr>
          <a:xfrm>
            <a:off x="1722555" y="4692440"/>
            <a:ext cx="5683174" cy="984885"/>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a:cs typeface="Arial Rounded MT Bold"/>
              </a:rPr>
              <a:t>#</a:t>
            </a:r>
            <a:r>
              <a:rPr lang="en-US" sz="4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a:cs typeface="Arial Rounded MT Bold"/>
              </a:rPr>
              <a:t>OceanForClimate</a:t>
            </a:r>
            <a:endPar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a:cs typeface="Arial Rounded MT Bold"/>
            </a:endParaRPr>
          </a:p>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x-none" smtClean="0"/>
              <a:t>Click to edit Master title style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538ED283-3D54-CC4C-8A1C-A4F2D81DC715}" type="datetimeFigureOut">
              <a:rPr lang="en-US" smtClean="0">
                <a:solidFill>
                  <a:prstClr val="black">
                    <a:lumMod val="50000"/>
                    <a:lumOff val="50000"/>
                  </a:prstClr>
                </a:solidFill>
              </a:rPr>
              <a:pPr/>
              <a:t>12/3/15</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AD83E7A8-86A5-9340-974B-AF19220C72D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23981278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9.gif"/><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gif"/><Relationship Id="rId7"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emf"/><Relationship Id="rId6" Type="http://schemas.openxmlformats.org/officeDocument/2006/relationships/image" Target="../media/image30.gif"/><Relationship Id="rId7"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5660" y="1063391"/>
            <a:ext cx="4039737" cy="3967806"/>
          </a:xfrm>
        </p:spPr>
        <p:txBody>
          <a:bodyPr anchor="t"/>
          <a:lstStyle/>
          <a:p>
            <a:pPr algn="ctr"/>
            <a:r>
              <a:rPr lang="en-US" sz="3200" dirty="0" smtClean="0">
                <a:latin typeface="Franklin Gothic Book" panose="020B0503020102020204" pitchFamily="34" charset="0"/>
              </a:rPr>
              <a:t>Enabling </a:t>
            </a:r>
            <a:r>
              <a:rPr lang="en-US" sz="3200" dirty="0">
                <a:latin typeface="Franklin Gothic Book" panose="020B0503020102020204" pitchFamily="34" charset="0"/>
              </a:rPr>
              <a:t>Ocean Observation Capacity </a:t>
            </a:r>
            <a:r>
              <a:rPr lang="en-US" sz="3200" dirty="0" smtClean="0">
                <a:latin typeface="Franklin Gothic Book" panose="020B0503020102020204" pitchFamily="34" charset="0"/>
              </a:rPr>
              <a:t>to Support </a:t>
            </a:r>
            <a:r>
              <a:rPr lang="en-US" sz="3200" dirty="0">
                <a:latin typeface="Franklin Gothic Book" panose="020B0503020102020204" pitchFamily="34" charset="0"/>
              </a:rPr>
              <a:t/>
            </a:r>
            <a:br>
              <a:rPr lang="en-US" sz="3200" dirty="0">
                <a:latin typeface="Franklin Gothic Book" panose="020B0503020102020204" pitchFamily="34" charset="0"/>
              </a:rPr>
            </a:br>
            <a:r>
              <a:rPr lang="en-US" sz="3200" dirty="0" smtClean="0">
                <a:latin typeface="Franklin Gothic Book" panose="020B0503020102020204" pitchFamily="34" charset="0"/>
              </a:rPr>
              <a:t>Climate Resilience </a:t>
            </a:r>
            <a:endParaRPr lang="en-US" sz="3200" dirty="0">
              <a:latin typeface="Franklin Gothic Book" panose="020B0503020102020204" pitchFamily="34" charset="0"/>
            </a:endParaRPr>
          </a:p>
        </p:txBody>
      </p:sp>
      <p:sp>
        <p:nvSpPr>
          <p:cNvPr id="8" name="Text Placeholder 7"/>
          <p:cNvSpPr>
            <a:spLocks noGrp="1"/>
          </p:cNvSpPr>
          <p:nvPr>
            <p:ph type="body" sz="half" idx="2"/>
          </p:nvPr>
        </p:nvSpPr>
        <p:spPr>
          <a:xfrm>
            <a:off x="245661" y="4206367"/>
            <a:ext cx="3721222" cy="1688456"/>
          </a:xfrm>
        </p:spPr>
        <p:txBody>
          <a:bodyPr>
            <a:normAutofit/>
          </a:bodyPr>
          <a:lstStyle/>
          <a:p>
            <a:r>
              <a:rPr lang="en-US" b="1" dirty="0" smtClean="0">
                <a:latin typeface="Franklin Gothic Book" panose="020B0503020102020204" pitchFamily="34" charset="0"/>
              </a:rPr>
              <a:t>Vladimir Ryabinin</a:t>
            </a:r>
            <a:endParaRPr lang="en-US" b="1" dirty="0">
              <a:latin typeface="Franklin Gothic Book" panose="020B0503020102020204" pitchFamily="34" charset="0"/>
            </a:endParaRPr>
          </a:p>
          <a:p>
            <a:r>
              <a:rPr lang="en-US" sz="1800" dirty="0" smtClean="0">
                <a:latin typeface="Franklin Gothic Book" panose="020B0503020102020204" pitchFamily="34" charset="0"/>
              </a:rPr>
              <a:t>Executive Secretary, </a:t>
            </a:r>
            <a:r>
              <a:rPr lang="en-US" sz="1800" i="1" dirty="0" smtClean="0">
                <a:latin typeface="Franklin Gothic Book" panose="020B0503020102020204" pitchFamily="34" charset="0"/>
              </a:rPr>
              <a:t>Intergovernmental </a:t>
            </a:r>
            <a:r>
              <a:rPr lang="en-US" sz="1800" i="1" dirty="0">
                <a:latin typeface="Franklin Gothic Book" panose="020B0503020102020204" pitchFamily="34" charset="0"/>
              </a:rPr>
              <a:t>Oceanographic </a:t>
            </a:r>
            <a:r>
              <a:rPr lang="en-US" sz="1800" i="1" dirty="0" smtClean="0">
                <a:latin typeface="Franklin Gothic Book" panose="020B0503020102020204" pitchFamily="34" charset="0"/>
              </a:rPr>
              <a:t>Commission;</a:t>
            </a:r>
          </a:p>
          <a:p>
            <a:r>
              <a:rPr lang="en-US" sz="1800" i="1" dirty="0" smtClean="0">
                <a:latin typeface="Franklin Gothic Book" panose="020B0503020102020204" pitchFamily="34" charset="0"/>
              </a:rPr>
              <a:t>Assistant Director-General, </a:t>
            </a:r>
            <a:r>
              <a:rPr lang="en-US" sz="1800" i="1" dirty="0">
                <a:latin typeface="Franklin Gothic Book" panose="020B0503020102020204" pitchFamily="34" charset="0"/>
              </a:rPr>
              <a:t>UNESCO</a:t>
            </a:r>
          </a:p>
          <a:p>
            <a:endParaRPr lang="en-US" dirty="0">
              <a:latin typeface="Franklin Gothic Book" panose="020B0503020102020204" pitchFamily="34" charset="0"/>
            </a:endParaRPr>
          </a:p>
        </p:txBody>
      </p:sp>
      <p:sp>
        <p:nvSpPr>
          <p:cNvPr id="4" name="Text Placeholder 7"/>
          <p:cNvSpPr txBox="1">
            <a:spLocks/>
          </p:cNvSpPr>
          <p:nvPr/>
        </p:nvSpPr>
        <p:spPr>
          <a:xfrm>
            <a:off x="245661" y="6037263"/>
            <a:ext cx="3721222" cy="1688456"/>
          </a:xfrm>
          <a:prstGeom prst="rect">
            <a:avLst/>
          </a:prstGeom>
        </p:spPr>
        <p:txBody>
          <a:bodyPr vert="horz" lIns="91440" tIns="45720" rIns="91440" bIns="45720" rtlCol="0">
            <a:normAutofit/>
          </a:bodyPr>
          <a:lstStyle>
            <a:lvl1pPr marL="0" indent="0" algn="l" defTabSz="914400" rtl="0" eaLnBrk="1" latinLnBrk="0" hangingPunct="1">
              <a:spcBef>
                <a:spcPts val="600"/>
              </a:spcBef>
              <a:buClr>
                <a:schemeClr val="accent1"/>
              </a:buClr>
              <a:buSzPct val="90000"/>
              <a:buFont typeface="Wingdings" pitchFamily="2" charset="2"/>
              <a:buNone/>
              <a:defRPr sz="2000" kern="1200">
                <a:solidFill>
                  <a:schemeClr val="bg1"/>
                </a:solidFill>
                <a:latin typeface="+mn-lt"/>
                <a:ea typeface="+mn-ea"/>
                <a:cs typeface="+mn-cs"/>
              </a:defRPr>
            </a:lvl1pPr>
            <a:lvl2pPr marL="457200" indent="0" algn="l" defTabSz="914400" rtl="0" eaLnBrk="1" latinLnBrk="0" hangingPunct="1">
              <a:spcBef>
                <a:spcPts val="600"/>
              </a:spcBef>
              <a:buClr>
                <a:schemeClr val="accent1">
                  <a:lumMod val="60000"/>
                  <a:lumOff val="40000"/>
                </a:schemeClr>
              </a:buClr>
              <a:buSzPct val="90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90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90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90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90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90000"/>
              <a:buFont typeface="Wingdings" pitchFamily="2"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90000"/>
              <a:buFont typeface="Wingdings" pitchFamily="2"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90000"/>
              <a:buFont typeface="Wingdings" pitchFamily="2" charset="2"/>
              <a:buNone/>
              <a:defRPr lang="en-US" sz="900" kern="1200">
                <a:solidFill>
                  <a:schemeClr val="tx1">
                    <a:lumMod val="65000"/>
                    <a:lumOff val="35000"/>
                  </a:schemeClr>
                </a:solidFill>
                <a:latin typeface="+mn-lt"/>
                <a:ea typeface="+mn-ea"/>
                <a:cs typeface="+mn-cs"/>
              </a:defRPr>
            </a:lvl9pPr>
          </a:lstStyle>
          <a:p>
            <a:r>
              <a:rPr lang="en-US" sz="1800" dirty="0" smtClean="0">
                <a:latin typeface="Franklin Gothic Book" panose="020B0503020102020204" pitchFamily="34" charset="0"/>
              </a:rPr>
              <a:t>OCEANS DAY AT COP 21</a:t>
            </a:r>
          </a:p>
          <a:p>
            <a:r>
              <a:rPr lang="en-US" sz="1800" dirty="0" smtClean="0">
                <a:latin typeface="Franklin Gothic Book" panose="020B0503020102020204" pitchFamily="34" charset="0"/>
              </a:rPr>
              <a:t>4 December 2015</a:t>
            </a:r>
            <a:endParaRPr lang="en-US" sz="1800" i="1" dirty="0" smtClean="0">
              <a:latin typeface="Franklin Gothic Book" panose="020B0503020102020204" pitchFamily="34" charset="0"/>
            </a:endParaRPr>
          </a:p>
          <a:p>
            <a:endParaRPr lang="en-US" sz="1800" dirty="0">
              <a:latin typeface="Franklin Gothic Book" panose="020B0503020102020204" pitchFamily="34" charset="0"/>
            </a:endParaRPr>
          </a:p>
        </p:txBody>
      </p:sp>
    </p:spTree>
    <p:extLst>
      <p:ext uri="{BB962C8B-B14F-4D97-AF65-F5344CB8AC3E}">
        <p14:creationId xmlns:p14="http://schemas.microsoft.com/office/powerpoint/2010/main" val="8704337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8377" y="-16124"/>
            <a:ext cx="8229600" cy="1143000"/>
          </a:xfrm>
        </p:spPr>
        <p:txBody>
          <a:bodyPr/>
          <a:lstStyle/>
          <a:p>
            <a:r>
              <a:rPr lang="en-US" dirty="0" smtClean="0">
                <a:latin typeface="Franklin Gothic Book"/>
                <a:cs typeface="Franklin Gothic Book"/>
              </a:rPr>
              <a:t>Key messages </a:t>
            </a:r>
            <a:endParaRPr lang="en-US" dirty="0">
              <a:latin typeface="Franklin Gothic Book"/>
              <a:cs typeface="Franklin Gothic Book"/>
            </a:endParaRPr>
          </a:p>
        </p:txBody>
      </p:sp>
      <p:sp>
        <p:nvSpPr>
          <p:cNvPr id="3" name="Content Placeholder 2"/>
          <p:cNvSpPr>
            <a:spLocks noGrp="1"/>
          </p:cNvSpPr>
          <p:nvPr>
            <p:ph idx="4294967295"/>
          </p:nvPr>
        </p:nvSpPr>
        <p:spPr>
          <a:xfrm>
            <a:off x="398377" y="1158897"/>
            <a:ext cx="8471738" cy="3763962"/>
          </a:xfrm>
        </p:spPr>
        <p:txBody>
          <a:bodyPr>
            <a:noAutofit/>
          </a:bodyPr>
          <a:lstStyle/>
          <a:p>
            <a:pPr>
              <a:spcBef>
                <a:spcPts val="800"/>
              </a:spcBef>
              <a:spcAft>
                <a:spcPts val="400"/>
              </a:spcAft>
            </a:pPr>
            <a:r>
              <a:rPr lang="en-US" sz="2400" dirty="0" smtClean="0">
                <a:latin typeface="Franklin Gothic Book"/>
                <a:cs typeface="Franklin Gothic Book"/>
              </a:rPr>
              <a:t>Support expansion of GOOS network (ARGO) through </a:t>
            </a:r>
            <a:br>
              <a:rPr lang="en-US" sz="2400" dirty="0" smtClean="0">
                <a:latin typeface="Franklin Gothic Book"/>
                <a:cs typeface="Franklin Gothic Book"/>
              </a:rPr>
            </a:br>
            <a:r>
              <a:rPr lang="en-US" sz="2400" dirty="0" smtClean="0">
                <a:latin typeface="Franklin Gothic Book"/>
                <a:cs typeface="Franklin Gothic Book"/>
              </a:rPr>
              <a:t>national commitments and increase participation of developing nations</a:t>
            </a:r>
          </a:p>
          <a:p>
            <a:pPr>
              <a:spcBef>
                <a:spcPts val="800"/>
              </a:spcBef>
              <a:spcAft>
                <a:spcPts val="400"/>
              </a:spcAft>
            </a:pPr>
            <a:r>
              <a:rPr lang="en-US" sz="2400" dirty="0" smtClean="0">
                <a:latin typeface="Franklin Gothic Book"/>
                <a:cs typeface="Franklin Gothic Book"/>
              </a:rPr>
              <a:t>Support Special IPCC report on the Ocean </a:t>
            </a:r>
          </a:p>
          <a:p>
            <a:pPr>
              <a:spcBef>
                <a:spcPts val="800"/>
              </a:spcBef>
              <a:spcAft>
                <a:spcPts val="400"/>
              </a:spcAft>
            </a:pPr>
            <a:r>
              <a:rPr lang="en-US" sz="2400" dirty="0" smtClean="0">
                <a:latin typeface="Franklin Gothic Book"/>
                <a:cs typeface="Franklin Gothic Book"/>
              </a:rPr>
              <a:t>Implement technical capacity development /transfer of technology  programme  for developing nations </a:t>
            </a:r>
            <a:br>
              <a:rPr lang="en-US" sz="2400" dirty="0" smtClean="0">
                <a:latin typeface="Franklin Gothic Book"/>
                <a:cs typeface="Franklin Gothic Book"/>
              </a:rPr>
            </a:br>
            <a:r>
              <a:rPr lang="en-US" sz="2400" dirty="0" smtClean="0">
                <a:latin typeface="Franklin Gothic Book"/>
                <a:cs typeface="Franklin Gothic Book"/>
              </a:rPr>
              <a:t>(esp. </a:t>
            </a:r>
            <a:r>
              <a:rPr lang="en-US" sz="2400" smtClean="0">
                <a:latin typeface="Franklin Gothic Book"/>
                <a:cs typeface="Franklin Gothic Book"/>
              </a:rPr>
              <a:t>SAMOA / SDG </a:t>
            </a:r>
            <a:r>
              <a:rPr lang="en-US" sz="2400" dirty="0" smtClean="0">
                <a:latin typeface="Franklin Gothic Book"/>
                <a:cs typeface="Franklin Gothic Book"/>
              </a:rPr>
              <a:t>decisions) </a:t>
            </a:r>
          </a:p>
          <a:p>
            <a:pPr>
              <a:spcBef>
                <a:spcPts val="800"/>
              </a:spcBef>
              <a:spcAft>
                <a:spcPts val="400"/>
              </a:spcAft>
            </a:pPr>
            <a:r>
              <a:rPr lang="en-US" sz="2400" dirty="0" smtClean="0">
                <a:latin typeface="Franklin Gothic Book"/>
                <a:cs typeface="Franklin Gothic Book"/>
              </a:rPr>
              <a:t>Improve Ocean Acidification measurements globally and regionally (GOA-ON) / SDG 14.3</a:t>
            </a:r>
          </a:p>
          <a:p>
            <a:pPr>
              <a:spcBef>
                <a:spcPts val="800"/>
              </a:spcBef>
              <a:spcAft>
                <a:spcPts val="400"/>
              </a:spcAft>
            </a:pPr>
            <a:r>
              <a:rPr lang="en-US" sz="2400" dirty="0" smtClean="0">
                <a:latin typeface="Franklin Gothic Book"/>
                <a:cs typeface="Franklin Gothic Book"/>
              </a:rPr>
              <a:t>Tailor ocean observation strategies to ocean management questions</a:t>
            </a:r>
            <a:endParaRPr lang="en-US" sz="2400" dirty="0">
              <a:latin typeface="Franklin Gothic Book"/>
              <a:cs typeface="Franklin Gothic Book"/>
            </a:endParaRPr>
          </a:p>
        </p:txBody>
      </p:sp>
    </p:spTree>
    <p:extLst>
      <p:ext uri="{BB962C8B-B14F-4D97-AF65-F5344CB8AC3E}">
        <p14:creationId xmlns:p14="http://schemas.microsoft.com/office/powerpoint/2010/main" val="24681718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9603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819650"/>
            <a:ext cx="9563100" cy="20383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Title 3"/>
          <p:cNvSpPr>
            <a:spLocks noGrp="1"/>
          </p:cNvSpPr>
          <p:nvPr>
            <p:ph type="title" idx="4294967295"/>
          </p:nvPr>
        </p:nvSpPr>
        <p:spPr>
          <a:xfrm>
            <a:off x="0" y="0"/>
            <a:ext cx="8229600" cy="1143000"/>
          </a:xfrm>
        </p:spPr>
        <p:txBody>
          <a:bodyPr/>
          <a:lstStyle/>
          <a:p>
            <a:r>
              <a:rPr lang="en-US" sz="2800" b="1" dirty="0" smtClean="0">
                <a:latin typeface="Franklin Gothic Book" panose="020B0503020102020204" pitchFamily="34" charset="0"/>
              </a:rPr>
              <a:t>From science to policy</a:t>
            </a:r>
            <a:endParaRPr lang="en-US" sz="2800" b="1" dirty="0">
              <a:latin typeface="Franklin Gothic Book" panose="020B0503020102020204" pitchFamily="34" charset="0"/>
            </a:endParaRPr>
          </a:p>
        </p:txBody>
      </p:sp>
      <p:graphicFrame>
        <p:nvGraphicFramePr>
          <p:cNvPr id="6" name="Diagram 5"/>
          <p:cNvGraphicFramePr/>
          <p:nvPr>
            <p:extLst>
              <p:ext uri="{D42A27DB-BD31-4B8C-83A1-F6EECF244321}">
                <p14:modId xmlns:p14="http://schemas.microsoft.com/office/powerpoint/2010/main" val="2036850439"/>
              </p:ext>
            </p:extLst>
          </p:nvPr>
        </p:nvGraphicFramePr>
        <p:xfrm>
          <a:off x="438150" y="1466850"/>
          <a:ext cx="8229600" cy="4705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See original image"/>
          <p:cNvPicPr>
            <a:picLocks noChangeAspect="1" noChangeArrowheads="1"/>
          </p:cNvPicPr>
          <p:nvPr/>
        </p:nvPicPr>
        <p:blipFill rotWithShape="1">
          <a:blip r:embed="rId8">
            <a:extLst>
              <a:ext uri="{28A0092B-C50C-407E-A947-70E740481C1C}">
                <a14:useLocalDpi xmlns:a14="http://schemas.microsoft.com/office/drawing/2010/main" val="0"/>
              </a:ext>
            </a:extLst>
          </a:blip>
          <a:srcRect l="21027" t="9229" r="20225" b="15651"/>
          <a:stretch/>
        </p:blipFill>
        <p:spPr bwMode="auto">
          <a:xfrm>
            <a:off x="0" y="0"/>
            <a:ext cx="1619250" cy="138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0628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8" descr="JCOMMOPS.png"/>
          <p:cNvPicPr>
            <a:picLocks noChangeAspect="1"/>
          </p:cNvPicPr>
          <p:nvPr/>
        </p:nvPicPr>
        <p:blipFill>
          <a:blip r:embed="rId3" cstate="print"/>
          <a:srcRect b="21122"/>
          <a:stretch>
            <a:fillRect/>
          </a:stretch>
        </p:blipFill>
        <p:spPr>
          <a:xfrm>
            <a:off x="1099156" y="2453594"/>
            <a:ext cx="7429636" cy="3487823"/>
          </a:xfrm>
          <a:prstGeom prst="rect">
            <a:avLst/>
          </a:prstGeom>
        </p:spPr>
      </p:pic>
      <p:sp>
        <p:nvSpPr>
          <p:cNvPr id="14" name="Rectangle 13"/>
          <p:cNvSpPr/>
          <p:nvPr/>
        </p:nvSpPr>
        <p:spPr>
          <a:xfrm>
            <a:off x="798394" y="2388358"/>
            <a:ext cx="3009331" cy="3622325"/>
          </a:xfrm>
          <a:prstGeom prst="rect">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Title 3"/>
          <p:cNvSpPr>
            <a:spLocks noGrp="1"/>
          </p:cNvSpPr>
          <p:nvPr>
            <p:ph type="title"/>
          </p:nvPr>
        </p:nvSpPr>
        <p:spPr>
          <a:xfrm>
            <a:off x="457200" y="492423"/>
            <a:ext cx="8229600" cy="1143000"/>
          </a:xfrm>
        </p:spPr>
        <p:txBody>
          <a:bodyPr/>
          <a:lstStyle/>
          <a:p>
            <a:r>
              <a:rPr lang="en-US" sz="2800" b="1" dirty="0" smtClean="0">
                <a:latin typeface="Franklin Gothic Book" panose="020B0503020102020204" pitchFamily="34" charset="0"/>
              </a:rPr>
              <a:t>UNFCCC – Global </a:t>
            </a:r>
            <a:r>
              <a:rPr lang="en-US" sz="2800" b="1" dirty="0">
                <a:latin typeface="Franklin Gothic Book" panose="020B0503020102020204" pitchFamily="34" charset="0"/>
              </a:rPr>
              <a:t>Observing System for </a:t>
            </a:r>
            <a:r>
              <a:rPr lang="en-US" sz="2800" b="1" dirty="0" smtClean="0">
                <a:latin typeface="Franklin Gothic Book" panose="020B0503020102020204" pitchFamily="34" charset="0"/>
              </a:rPr>
              <a:t>Climate</a:t>
            </a:r>
            <a:br>
              <a:rPr lang="en-US" sz="2800" b="1" dirty="0" smtClean="0">
                <a:latin typeface="Franklin Gothic Book" panose="020B0503020102020204" pitchFamily="34" charset="0"/>
              </a:rPr>
            </a:br>
            <a:r>
              <a:rPr lang="en-US" sz="2800" b="1" dirty="0">
                <a:latin typeface="Franklin Gothic Book" panose="020B0503020102020204" pitchFamily="34" charset="0"/>
              </a:rPr>
              <a:t>	</a:t>
            </a:r>
            <a:r>
              <a:rPr lang="en-US" sz="2800" b="1" dirty="0" smtClean="0">
                <a:latin typeface="Franklin Gothic Book" panose="020B0503020102020204" pitchFamily="34" charset="0"/>
              </a:rPr>
              <a:t>Global Ocean Observing System</a:t>
            </a:r>
            <a:r>
              <a:rPr lang="en-US" sz="2800" b="1" dirty="0">
                <a:latin typeface="Franklin Gothic Book" panose="020B0503020102020204" pitchFamily="34" charset="0"/>
              </a:rPr>
              <a:t/>
            </a:r>
            <a:br>
              <a:rPr lang="en-US" sz="2800" b="1" dirty="0">
                <a:latin typeface="Franklin Gothic Book" panose="020B0503020102020204" pitchFamily="34" charset="0"/>
              </a:rPr>
            </a:br>
            <a:endParaRPr lang="en-US" sz="2800" b="1" dirty="0">
              <a:latin typeface="Franklin Gothic Book" panose="020B0503020102020204" pitchFamily="34" charset="0"/>
            </a:endParaRPr>
          </a:p>
        </p:txBody>
      </p:sp>
      <p:sp>
        <p:nvSpPr>
          <p:cNvPr id="6" name="Rectangle 5"/>
          <p:cNvSpPr/>
          <p:nvPr/>
        </p:nvSpPr>
        <p:spPr>
          <a:xfrm>
            <a:off x="2139390" y="4672398"/>
            <a:ext cx="1503863" cy="968470"/>
          </a:xfrm>
          <a:prstGeom prst="rect">
            <a:avLst/>
          </a:prstGeom>
          <a:noFill/>
        </p:spPr>
        <p:txBody>
          <a:bodyPr wrap="square">
            <a:spAutoFit/>
          </a:bodyPr>
          <a:lstStyle/>
          <a:p>
            <a:pPr algn="ctr">
              <a:lnSpc>
                <a:spcPct val="90000"/>
              </a:lnSpc>
              <a:spcBef>
                <a:spcPts val="1000"/>
              </a:spcBef>
            </a:pPr>
            <a:r>
              <a:rPr lang="en-US" b="1" dirty="0" smtClean="0">
                <a:solidFill>
                  <a:schemeClr val="bg1"/>
                </a:solidFill>
                <a:latin typeface="Franklin Gothic Book" panose="020B0503020102020204" pitchFamily="34" charset="0"/>
                <a:ea typeface="ＭＳ Ｐゴシック"/>
              </a:rPr>
              <a:t>2015</a:t>
            </a:r>
          </a:p>
          <a:p>
            <a:pPr algn="ctr">
              <a:lnSpc>
                <a:spcPct val="90000"/>
              </a:lnSpc>
              <a:spcBef>
                <a:spcPts val="1000"/>
              </a:spcBef>
            </a:pPr>
            <a:r>
              <a:rPr lang="en-US" b="1" dirty="0" smtClean="0">
                <a:solidFill>
                  <a:schemeClr val="bg1"/>
                </a:solidFill>
                <a:latin typeface="Franklin Gothic Book" panose="020B0503020102020204" pitchFamily="34" charset="0"/>
                <a:ea typeface="ＭＳ Ｐゴシック"/>
              </a:rPr>
              <a:t>Status Report</a:t>
            </a:r>
            <a:endParaRPr lang="en-US" b="1" dirty="0">
              <a:solidFill>
                <a:schemeClr val="bg1"/>
              </a:solidFill>
              <a:latin typeface="Franklin Gothic Book" panose="020B0503020102020204" pitchFamily="34" charset="0"/>
              <a:ea typeface="ＭＳ Ｐゴシック"/>
            </a:endParaRPr>
          </a:p>
        </p:txBody>
      </p:sp>
      <p:sp>
        <p:nvSpPr>
          <p:cNvPr id="7" name="Striped Right Arrow 6"/>
          <p:cNvSpPr/>
          <p:nvPr/>
        </p:nvSpPr>
        <p:spPr>
          <a:xfrm>
            <a:off x="3958208" y="3566801"/>
            <a:ext cx="1234788" cy="759656"/>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4"/>
          <a:stretch>
            <a:fillRect/>
          </a:stretch>
        </p:blipFill>
        <p:spPr>
          <a:xfrm>
            <a:off x="940493" y="4549783"/>
            <a:ext cx="1218152" cy="1218152"/>
          </a:xfrm>
          <a:prstGeom prst="rect">
            <a:avLst/>
          </a:prstGeom>
        </p:spPr>
      </p:pic>
      <p:pic>
        <p:nvPicPr>
          <p:cNvPr id="9" name="Picture 8"/>
          <p:cNvPicPr>
            <a:picLocks noChangeAspect="1"/>
          </p:cNvPicPr>
          <p:nvPr/>
        </p:nvPicPr>
        <p:blipFill>
          <a:blip r:embed="rId5"/>
          <a:stretch>
            <a:fillRect/>
          </a:stretch>
        </p:blipFill>
        <p:spPr>
          <a:xfrm>
            <a:off x="907579" y="2554325"/>
            <a:ext cx="2754929" cy="859538"/>
          </a:xfrm>
          <a:prstGeom prst="rect">
            <a:avLst/>
          </a:prstGeom>
        </p:spPr>
      </p:pic>
      <p:pic>
        <p:nvPicPr>
          <p:cNvPr id="13" name="Picture 2" descr="http://www.ioc-goos.org/images/GOOS_logo_transparen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579" y="3446898"/>
            <a:ext cx="2019727" cy="87955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370884" y="2438958"/>
            <a:ext cx="3009331" cy="3622325"/>
          </a:xfrm>
          <a:prstGeom prst="rect">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6530946" y="4271526"/>
            <a:ext cx="1720781" cy="1346010"/>
          </a:xfrm>
          <a:prstGeom prst="rect">
            <a:avLst/>
          </a:prstGeom>
          <a:noFill/>
        </p:spPr>
        <p:txBody>
          <a:bodyPr wrap="square">
            <a:spAutoFit/>
          </a:bodyPr>
          <a:lstStyle/>
          <a:p>
            <a:pPr algn="ctr">
              <a:lnSpc>
                <a:spcPct val="90000"/>
              </a:lnSpc>
              <a:spcBef>
                <a:spcPts val="1000"/>
              </a:spcBef>
            </a:pPr>
            <a:endParaRPr lang="en-US" b="1" dirty="0" smtClean="0">
              <a:solidFill>
                <a:schemeClr val="bg1"/>
              </a:solidFill>
              <a:latin typeface="Franklin Gothic Book" panose="020B0503020102020204" pitchFamily="34" charset="0"/>
              <a:ea typeface="ＭＳ Ｐゴシック"/>
            </a:endParaRPr>
          </a:p>
          <a:p>
            <a:pPr algn="ctr">
              <a:lnSpc>
                <a:spcPct val="90000"/>
              </a:lnSpc>
              <a:spcBef>
                <a:spcPts val="1000"/>
              </a:spcBef>
            </a:pPr>
            <a:r>
              <a:rPr lang="en-US" b="1" dirty="0" smtClean="0">
                <a:solidFill>
                  <a:srgbClr val="FF0000"/>
                </a:solidFill>
                <a:latin typeface="Franklin Gothic Book" panose="020B0503020102020204" pitchFamily="34" charset="0"/>
                <a:ea typeface="ＭＳ Ｐゴシック"/>
              </a:rPr>
              <a:t>2016</a:t>
            </a:r>
            <a:endParaRPr lang="en-US" b="1" dirty="0">
              <a:solidFill>
                <a:srgbClr val="FF0000"/>
              </a:solidFill>
              <a:latin typeface="Franklin Gothic Book" panose="020B0503020102020204" pitchFamily="34" charset="0"/>
              <a:ea typeface="ＭＳ Ｐゴシック"/>
            </a:endParaRPr>
          </a:p>
          <a:p>
            <a:pPr algn="ctr">
              <a:lnSpc>
                <a:spcPct val="90000"/>
              </a:lnSpc>
              <a:spcBef>
                <a:spcPts val="1000"/>
              </a:spcBef>
            </a:pPr>
            <a:r>
              <a:rPr lang="en-US" b="1" dirty="0" err="1" smtClean="0">
                <a:solidFill>
                  <a:srgbClr val="FF0000"/>
                </a:solidFill>
                <a:latin typeface="Franklin Gothic Book" panose="020B0503020102020204" pitchFamily="34" charset="0"/>
                <a:ea typeface="ＭＳ Ｐゴシック"/>
              </a:rPr>
              <a:t>Implemenation</a:t>
            </a:r>
            <a:r>
              <a:rPr lang="en-US" b="1" dirty="0" smtClean="0">
                <a:solidFill>
                  <a:srgbClr val="FF0000"/>
                </a:solidFill>
                <a:latin typeface="Franklin Gothic Book" panose="020B0503020102020204" pitchFamily="34" charset="0"/>
                <a:ea typeface="ＭＳ Ｐゴシック"/>
              </a:rPr>
              <a:t> Plan</a:t>
            </a:r>
            <a:endParaRPr lang="en-US" b="1" dirty="0">
              <a:solidFill>
                <a:srgbClr val="FF0000"/>
              </a:solidFill>
              <a:latin typeface="Franklin Gothic Book" panose="020B0503020102020204" pitchFamily="34" charset="0"/>
              <a:ea typeface="ＭＳ Ｐゴシック"/>
            </a:endParaRPr>
          </a:p>
        </p:txBody>
      </p:sp>
      <p:pic>
        <p:nvPicPr>
          <p:cNvPr id="18" name="Picture 17"/>
          <p:cNvPicPr>
            <a:picLocks noChangeAspect="1"/>
          </p:cNvPicPr>
          <p:nvPr/>
        </p:nvPicPr>
        <p:blipFill>
          <a:blip r:embed="rId5"/>
          <a:stretch>
            <a:fillRect/>
          </a:stretch>
        </p:blipFill>
        <p:spPr>
          <a:xfrm>
            <a:off x="5480069" y="2604925"/>
            <a:ext cx="2754929" cy="859538"/>
          </a:xfrm>
          <a:prstGeom prst="rect">
            <a:avLst/>
          </a:prstGeom>
        </p:spPr>
      </p:pic>
      <p:pic>
        <p:nvPicPr>
          <p:cNvPr id="19" name="Picture 2" descr="http://www.ioc-goos.org/images/GOOS_logo_transparen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0069" y="3497498"/>
            <a:ext cx="2019727" cy="8795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7"/>
          <a:srcRect l="16599" r="11026"/>
          <a:stretch/>
        </p:blipFill>
        <p:spPr>
          <a:xfrm>
            <a:off x="5480069" y="4648439"/>
            <a:ext cx="1050877" cy="1016388"/>
          </a:xfrm>
          <a:prstGeom prst="rect">
            <a:avLst/>
          </a:prstGeom>
        </p:spPr>
      </p:pic>
    </p:spTree>
    <p:extLst>
      <p:ext uri="{BB962C8B-B14F-4D97-AF65-F5344CB8AC3E}">
        <p14:creationId xmlns:p14="http://schemas.microsoft.com/office/powerpoint/2010/main" val="4087892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7" grpId="0" animBg="1"/>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0"/>
            <a:ext cx="8229600" cy="1143000"/>
          </a:xfrm>
        </p:spPr>
        <p:txBody>
          <a:bodyPr/>
          <a:lstStyle/>
          <a:p>
            <a:pPr algn="l"/>
            <a:r>
              <a:rPr lang="en-US" sz="2800" b="1" dirty="0" smtClean="0">
                <a:latin typeface="Franklin Gothic Book" panose="020B0503020102020204" pitchFamily="34" charset="0"/>
              </a:rPr>
              <a:t>We need capacity for transforming data into policy-relevant information</a:t>
            </a:r>
            <a:endParaRPr lang="en-US" sz="2800" b="1" dirty="0">
              <a:latin typeface="Franklin Gothic Book" panose="020B050302010202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852936"/>
            <a:ext cx="5170488"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23528" y="2441666"/>
            <a:ext cx="3673763" cy="369332"/>
          </a:xfrm>
          <a:prstGeom prst="rect">
            <a:avLst/>
          </a:prstGeom>
        </p:spPr>
        <p:txBody>
          <a:bodyPr wrap="none">
            <a:spAutoFit/>
          </a:bodyPr>
          <a:lstStyle/>
          <a:p>
            <a:pPr defTabSz="914400"/>
            <a:r>
              <a:rPr lang="en-GB" dirty="0">
                <a:solidFill>
                  <a:prstClr val="black"/>
                </a:solidFill>
                <a:latin typeface="Franklin Gothic Book" panose="020B0503020102020204" pitchFamily="34" charset="0"/>
              </a:rPr>
              <a:t>Change in Sea Surface Temperature</a:t>
            </a:r>
            <a:endParaRPr lang="fr-FR" dirty="0">
              <a:solidFill>
                <a:prstClr val="black"/>
              </a:solidFill>
              <a:latin typeface="Franklin Gothic Book" panose="020B0503020102020204" pitchFamily="34" charset="0"/>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3356992"/>
            <a:ext cx="5399087"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51720" y="6066678"/>
            <a:ext cx="4572000" cy="646331"/>
          </a:xfrm>
          <a:prstGeom prst="rect">
            <a:avLst/>
          </a:prstGeom>
        </p:spPr>
        <p:txBody>
          <a:bodyPr>
            <a:spAutoFit/>
          </a:bodyPr>
          <a:lstStyle/>
          <a:p>
            <a:pPr defTabSz="914400"/>
            <a:r>
              <a:rPr lang="en-US" dirty="0">
                <a:solidFill>
                  <a:prstClr val="black"/>
                </a:solidFill>
                <a:latin typeface="Franklin Gothic Book" panose="020B0503020102020204" pitchFamily="34" charset="0"/>
              </a:rPr>
              <a:t>Projection of the fish catch for decade 2050, as a percentage of catch in decade </a:t>
            </a:r>
            <a:r>
              <a:rPr lang="en-US" dirty="0" smtClean="0">
                <a:solidFill>
                  <a:prstClr val="black"/>
                </a:solidFill>
                <a:latin typeface="Franklin Gothic Book" panose="020B0503020102020204" pitchFamily="34" charset="0"/>
              </a:rPr>
              <a:t>2000.</a:t>
            </a:r>
            <a:endParaRPr lang="fr-FR" dirty="0">
              <a:solidFill>
                <a:prstClr val="black"/>
              </a:solidFill>
              <a:latin typeface="Franklin Gothic Book" panose="020B0503020102020204" pitchFamily="34" charset="0"/>
            </a:endParaRPr>
          </a:p>
        </p:txBody>
      </p:sp>
      <p:sp>
        <p:nvSpPr>
          <p:cNvPr id="13" name="Title 3"/>
          <p:cNvSpPr txBox="1">
            <a:spLocks/>
          </p:cNvSpPr>
          <p:nvPr/>
        </p:nvSpPr>
        <p:spPr>
          <a:xfrm>
            <a:off x="467544" y="98072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sz="2800" b="1" dirty="0" smtClean="0">
                <a:solidFill>
                  <a:srgbClr val="80B606">
                    <a:lumMod val="40000"/>
                    <a:lumOff val="60000"/>
                  </a:srgbClr>
                </a:solidFill>
                <a:latin typeface="Franklin Gothic Book" panose="020B0503020102020204" pitchFamily="34" charset="0"/>
              </a:rPr>
              <a:t>Transboundary Waters Assessment </a:t>
            </a:r>
          </a:p>
          <a:p>
            <a:r>
              <a:rPr lang="en-US" sz="2800" b="1" dirty="0" err="1" smtClean="0">
                <a:solidFill>
                  <a:srgbClr val="80B606">
                    <a:lumMod val="40000"/>
                    <a:lumOff val="60000"/>
                  </a:srgbClr>
                </a:solidFill>
                <a:latin typeface="Franklin Gothic Book" panose="020B0503020102020204" pitchFamily="34" charset="0"/>
              </a:rPr>
              <a:t>Programme</a:t>
            </a:r>
            <a:r>
              <a:rPr lang="en-US" sz="2800" b="1" dirty="0" smtClean="0">
                <a:solidFill>
                  <a:srgbClr val="80B606">
                    <a:lumMod val="40000"/>
                    <a:lumOff val="60000"/>
                  </a:srgbClr>
                </a:solidFill>
                <a:latin typeface="Franklin Gothic Book" panose="020B0503020102020204" pitchFamily="34" charset="0"/>
              </a:rPr>
              <a:t> (TWAP)</a:t>
            </a:r>
            <a:endParaRPr lang="en-US" sz="2800" b="1" dirty="0">
              <a:solidFill>
                <a:srgbClr val="80B606">
                  <a:lumMod val="40000"/>
                  <a:lumOff val="60000"/>
                </a:srgbClr>
              </a:solidFill>
              <a:latin typeface="Franklin Gothic Book" panose="020B0503020102020204" pitchFamily="34" charset="0"/>
            </a:endParaRPr>
          </a:p>
        </p:txBody>
      </p:sp>
      <p:pic>
        <p:nvPicPr>
          <p:cNvPr id="1028" name="Picture 25" descr="http://onesharedocean.org/public_store/lmes_socioeco/climate_threat/lmes_climate_threat_index_201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4" y="2790220"/>
            <a:ext cx="575310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909747" y="2414022"/>
            <a:ext cx="3542765" cy="369332"/>
          </a:xfrm>
          <a:prstGeom prst="rect">
            <a:avLst/>
          </a:prstGeom>
        </p:spPr>
        <p:txBody>
          <a:bodyPr wrap="none">
            <a:spAutoFit/>
          </a:bodyPr>
          <a:lstStyle/>
          <a:p>
            <a:pPr defTabSz="914400"/>
            <a:r>
              <a:rPr lang="en-GB" dirty="0">
                <a:solidFill>
                  <a:prstClr val="black"/>
                </a:solidFill>
                <a:latin typeface="Franklin Gothic Book" panose="020B0503020102020204" pitchFamily="34" charset="0"/>
              </a:rPr>
              <a:t>Climate Threat Index (Present-Day)</a:t>
            </a:r>
            <a:endParaRPr lang="fr-FR" dirty="0">
              <a:solidFill>
                <a:prstClr val="black"/>
              </a:solidFill>
              <a:latin typeface="Franklin Gothic Book" panose="020B0503020102020204" pitchFamily="34" charset="0"/>
            </a:endParaRPr>
          </a:p>
        </p:txBody>
      </p:sp>
    </p:spTree>
    <p:extLst>
      <p:ext uri="{BB962C8B-B14F-4D97-AF65-F5344CB8AC3E}">
        <p14:creationId xmlns:p14="http://schemas.microsoft.com/office/powerpoint/2010/main" val="1030282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27"/>
                                        </p:tgtEl>
                                      </p:cBhvr>
                                    </p:animEffect>
                                    <p:set>
                                      <p:cBhvr>
                                        <p:cTn id="23" dur="1" fill="hold">
                                          <p:stCondLst>
                                            <p:cond delay="499"/>
                                          </p:stCondLst>
                                        </p:cTn>
                                        <p:tgtEl>
                                          <p:spTgt spid="1027"/>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0"/>
      <p:bldP spid="6" grpId="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3253"/>
            <a:ext cx="8229600" cy="1143000"/>
          </a:xfrm>
        </p:spPr>
        <p:txBody>
          <a:bodyPr/>
          <a:lstStyle/>
          <a:p>
            <a:r>
              <a:rPr lang="en-US" sz="2800" b="1" dirty="0" smtClean="0">
                <a:latin typeface="Franklin Gothic Book" panose="020B0503020102020204" pitchFamily="34" charset="0"/>
              </a:rPr>
              <a:t>UNFCCC –IPCC Special Report on the OCEAN </a:t>
            </a:r>
            <a:endParaRPr lang="en-US" sz="2800" b="1" dirty="0">
              <a:latin typeface="Franklin Gothic Book" panose="020B0503020102020204" pitchFamily="34" charset="0"/>
            </a:endParaRPr>
          </a:p>
        </p:txBody>
      </p:sp>
      <p:pic>
        <p:nvPicPr>
          <p:cNvPr id="2" name="Picture 1"/>
          <p:cNvPicPr>
            <a:picLocks noChangeAspect="1"/>
          </p:cNvPicPr>
          <p:nvPr/>
        </p:nvPicPr>
        <p:blipFill>
          <a:blip r:embed="rId3"/>
          <a:stretch>
            <a:fillRect/>
          </a:stretch>
        </p:blipFill>
        <p:spPr>
          <a:xfrm>
            <a:off x="174967" y="2869809"/>
            <a:ext cx="1999564" cy="2706077"/>
          </a:xfrm>
          <a:prstGeom prst="rect">
            <a:avLst/>
          </a:prstGeom>
        </p:spPr>
      </p:pic>
      <p:pic>
        <p:nvPicPr>
          <p:cNvPr id="3" name="Picture 2"/>
          <p:cNvPicPr>
            <a:picLocks noChangeAspect="1"/>
          </p:cNvPicPr>
          <p:nvPr/>
        </p:nvPicPr>
        <p:blipFill>
          <a:blip r:embed="rId4"/>
          <a:stretch>
            <a:fillRect/>
          </a:stretch>
        </p:blipFill>
        <p:spPr>
          <a:xfrm>
            <a:off x="2174531" y="2869809"/>
            <a:ext cx="2090369" cy="2706077"/>
          </a:xfrm>
          <a:prstGeom prst="rect">
            <a:avLst/>
          </a:prstGeom>
        </p:spPr>
      </p:pic>
      <p:sp>
        <p:nvSpPr>
          <p:cNvPr id="6" name="Rectangle 5"/>
          <p:cNvSpPr/>
          <p:nvPr/>
        </p:nvSpPr>
        <p:spPr>
          <a:xfrm>
            <a:off x="593540" y="4504203"/>
            <a:ext cx="3114095" cy="590931"/>
          </a:xfrm>
          <a:prstGeom prst="rect">
            <a:avLst/>
          </a:prstGeom>
          <a:solidFill>
            <a:schemeClr val="tx1">
              <a:lumMod val="85000"/>
              <a:lumOff val="15000"/>
              <a:alpha val="29000"/>
            </a:schemeClr>
          </a:solidFill>
        </p:spPr>
        <p:txBody>
          <a:bodyPr wrap="square">
            <a:spAutoFit/>
          </a:bodyPr>
          <a:lstStyle/>
          <a:p>
            <a:pPr algn="ctr">
              <a:lnSpc>
                <a:spcPct val="90000"/>
              </a:lnSpc>
              <a:spcBef>
                <a:spcPts val="1000"/>
              </a:spcBef>
            </a:pPr>
            <a:r>
              <a:rPr lang="en-US" b="1" dirty="0" smtClean="0">
                <a:solidFill>
                  <a:schemeClr val="bg1"/>
                </a:solidFill>
                <a:latin typeface="Franklin Gothic Book" panose="020B0503020102020204" pitchFamily="34" charset="0"/>
                <a:ea typeface="ＭＳ Ｐゴシック"/>
              </a:rPr>
              <a:t>Several chapters within the IPCC AR5 WG I/II</a:t>
            </a:r>
            <a:endParaRPr lang="en-US" b="1" dirty="0">
              <a:solidFill>
                <a:schemeClr val="bg1"/>
              </a:solidFill>
              <a:latin typeface="Franklin Gothic Book" panose="020B0503020102020204" pitchFamily="34" charset="0"/>
              <a:ea typeface="ＭＳ Ｐゴシック"/>
            </a:endParaRPr>
          </a:p>
        </p:txBody>
      </p:sp>
      <p:sp>
        <p:nvSpPr>
          <p:cNvPr id="7" name="Striped Right Arrow 6"/>
          <p:cNvSpPr/>
          <p:nvPr/>
        </p:nvSpPr>
        <p:spPr>
          <a:xfrm>
            <a:off x="4473526" y="3559126"/>
            <a:ext cx="1589649" cy="759656"/>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Picture 10"/>
          <p:cNvPicPr>
            <a:picLocks noChangeAspect="1"/>
          </p:cNvPicPr>
          <p:nvPr/>
        </p:nvPicPr>
        <p:blipFill rotWithShape="1">
          <a:blip r:embed="rId5"/>
          <a:srcRect t="13862" b="20582"/>
          <a:stretch/>
        </p:blipFill>
        <p:spPr>
          <a:xfrm>
            <a:off x="6264464" y="2870790"/>
            <a:ext cx="2072592" cy="2709205"/>
          </a:xfrm>
          <a:prstGeom prst="rect">
            <a:avLst/>
          </a:prstGeom>
        </p:spPr>
      </p:pic>
      <p:sp>
        <p:nvSpPr>
          <p:cNvPr id="12" name="Rectangle 11"/>
          <p:cNvSpPr/>
          <p:nvPr/>
        </p:nvSpPr>
        <p:spPr>
          <a:xfrm>
            <a:off x="6420350" y="3713760"/>
            <a:ext cx="1735096" cy="840230"/>
          </a:xfrm>
          <a:prstGeom prst="rect">
            <a:avLst/>
          </a:prstGeom>
          <a:solidFill>
            <a:schemeClr val="tx1">
              <a:lumMod val="85000"/>
              <a:lumOff val="15000"/>
              <a:alpha val="39000"/>
            </a:schemeClr>
          </a:solidFill>
        </p:spPr>
        <p:txBody>
          <a:bodyPr wrap="square">
            <a:spAutoFit/>
          </a:bodyPr>
          <a:lstStyle/>
          <a:p>
            <a:pPr algn="ctr">
              <a:lnSpc>
                <a:spcPct val="90000"/>
              </a:lnSpc>
              <a:spcBef>
                <a:spcPts val="1000"/>
              </a:spcBef>
            </a:pPr>
            <a:r>
              <a:rPr lang="en-US" b="1" dirty="0" smtClean="0">
                <a:solidFill>
                  <a:schemeClr val="bg1"/>
                </a:solidFill>
                <a:latin typeface="Franklin Gothic Book" panose="020B0503020102020204" pitchFamily="34" charset="0"/>
                <a:ea typeface="ＭＳ Ｐゴシック"/>
              </a:rPr>
              <a:t>IPCC Special Report on the Ocean</a:t>
            </a:r>
            <a:endParaRPr lang="en-US" b="1" dirty="0">
              <a:solidFill>
                <a:schemeClr val="bg1"/>
              </a:solidFill>
              <a:latin typeface="Franklin Gothic Book" panose="020B0503020102020204" pitchFamily="34" charset="0"/>
              <a:ea typeface="ＭＳ Ｐゴシック"/>
            </a:endParaRPr>
          </a:p>
        </p:txBody>
      </p:sp>
    </p:spTree>
    <p:extLst>
      <p:ext uri="{BB962C8B-B14F-4D97-AF65-F5344CB8AC3E}">
        <p14:creationId xmlns:p14="http://schemas.microsoft.com/office/powerpoint/2010/main" val="29951626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61" y="-1826559"/>
            <a:ext cx="8229600" cy="1143000"/>
          </a:xfrm>
        </p:spPr>
        <p:txBody>
          <a:bodyPr/>
          <a:lstStyle/>
          <a:p>
            <a:endParaRPr lang="fr-FR">
              <a:latin typeface="Franklin Gothic Book" panose="020B0503020102020204" pitchFamily="34" charset="0"/>
            </a:endParaRPr>
          </a:p>
        </p:txBody>
      </p:sp>
      <p:sp>
        <p:nvSpPr>
          <p:cNvPr id="12" name="Content Placeholder 11"/>
          <p:cNvSpPr>
            <a:spLocks noGrp="1"/>
          </p:cNvSpPr>
          <p:nvPr>
            <p:ph idx="1"/>
          </p:nvPr>
        </p:nvSpPr>
        <p:spPr>
          <a:xfrm>
            <a:off x="109143" y="2657971"/>
            <a:ext cx="9097641" cy="3267169"/>
          </a:xfrm>
        </p:spPr>
        <p:txBody>
          <a:bodyPr>
            <a:noAutofit/>
          </a:bodyPr>
          <a:lstStyle/>
          <a:p>
            <a:pPr marL="0" indent="0">
              <a:lnSpc>
                <a:spcPct val="90000"/>
              </a:lnSpc>
              <a:spcBef>
                <a:spcPts val="1200"/>
              </a:spcBef>
              <a:buNone/>
              <a:tabLst>
                <a:tab pos="361950" algn="l"/>
              </a:tabLst>
            </a:pPr>
            <a:r>
              <a:rPr lang="en-US" sz="2000" b="1" dirty="0" smtClean="0">
                <a:solidFill>
                  <a:schemeClr val="tx1"/>
                </a:solidFill>
                <a:latin typeface="Franklin Gothic Book" panose="020B0503020102020204" pitchFamily="34" charset="0"/>
                <a:ea typeface="ＭＳ Ｐゴシック"/>
              </a:rPr>
              <a:t>	Conserve </a:t>
            </a:r>
            <a:r>
              <a:rPr lang="en-US" sz="2000" b="1" dirty="0">
                <a:solidFill>
                  <a:schemeClr val="tx1"/>
                </a:solidFill>
                <a:latin typeface="Franklin Gothic Book" panose="020B0503020102020204" pitchFamily="34" charset="0"/>
                <a:ea typeface="ＭＳ Ｐゴシック"/>
              </a:rPr>
              <a:t>and sustainably use the oceans, seas and marine resources.</a:t>
            </a:r>
          </a:p>
          <a:p>
            <a:pPr>
              <a:lnSpc>
                <a:spcPct val="90000"/>
              </a:lnSpc>
              <a:spcBef>
                <a:spcPts val="1800"/>
              </a:spcBef>
              <a:tabLst>
                <a:tab pos="361950" algn="l"/>
              </a:tabLst>
            </a:pPr>
            <a:r>
              <a:rPr lang="en-US" sz="1800" dirty="0">
                <a:solidFill>
                  <a:schemeClr val="tx1"/>
                </a:solidFill>
                <a:latin typeface="Franklin Gothic Book" panose="020B0503020102020204" pitchFamily="34" charset="0"/>
                <a:ea typeface="ＭＳ Ｐゴシック"/>
              </a:rPr>
              <a:t>Protecting our oceans is one of 17 Global Goals that make up the 2030 Agenda for Sustainable Development. An integrated approach is crucial for progress across the multiple goals.</a:t>
            </a:r>
          </a:p>
          <a:p>
            <a:pPr>
              <a:lnSpc>
                <a:spcPct val="90000"/>
              </a:lnSpc>
              <a:spcBef>
                <a:spcPts val="600"/>
              </a:spcBef>
              <a:spcAft>
                <a:spcPts val="600"/>
              </a:spcAft>
              <a:tabLst>
                <a:tab pos="361950" algn="l"/>
              </a:tabLst>
            </a:pPr>
            <a:endParaRPr lang="fr-FR" sz="1800" dirty="0">
              <a:solidFill>
                <a:schemeClr val="tx1"/>
              </a:solidFill>
              <a:latin typeface="Franklin Gothic Book" panose="020B0503020102020204" pitchFamily="34" charset="0"/>
              <a:ea typeface="ＭＳ Ｐゴシック"/>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07" y="196782"/>
            <a:ext cx="1353493" cy="135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3"/>
          <p:cNvSpPr txBox="1">
            <a:spLocks/>
          </p:cNvSpPr>
          <p:nvPr/>
        </p:nvSpPr>
        <p:spPr>
          <a:xfrm>
            <a:off x="1323092" y="729065"/>
            <a:ext cx="428681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sz="2800" b="1" dirty="0" smtClean="0">
                <a:latin typeface="Franklin Gothic Book" panose="020B0503020102020204" pitchFamily="34" charset="0"/>
              </a:rPr>
              <a:t>Ocean SDG - Targets</a:t>
            </a:r>
            <a:endParaRPr lang="en-US" sz="2800" b="1" dirty="0">
              <a:latin typeface="Franklin Gothic Book" panose="020B0503020102020204" pitchFamily="34" charset="0"/>
            </a:endParaRPr>
          </a:p>
        </p:txBody>
      </p:sp>
      <p:pic>
        <p:nvPicPr>
          <p:cNvPr id="2050" name="Picture 2" descr="https://sustainabledevelopment.un.org/content/images/image18_37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550" y="219389"/>
            <a:ext cx="6697315" cy="8404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7307" y="4613346"/>
            <a:ext cx="9060333" cy="2203280"/>
          </a:xfrm>
          <a:prstGeom prst="rect">
            <a:avLst/>
          </a:prstGeom>
        </p:spPr>
      </p:pic>
      <p:pic>
        <p:nvPicPr>
          <p:cNvPr id="7" name="Picture 6"/>
          <p:cNvPicPr>
            <a:picLocks noChangeAspect="1"/>
          </p:cNvPicPr>
          <p:nvPr/>
        </p:nvPicPr>
        <p:blipFill>
          <a:blip r:embed="rId6"/>
          <a:stretch>
            <a:fillRect/>
          </a:stretch>
        </p:blipFill>
        <p:spPr>
          <a:xfrm>
            <a:off x="49793" y="4017554"/>
            <a:ext cx="2622550" cy="1907586"/>
          </a:xfrm>
          <a:prstGeom prst="rect">
            <a:avLst/>
          </a:prstGeom>
          <a:solidFill>
            <a:schemeClr val="bg1"/>
          </a:solidFill>
        </p:spPr>
      </p:pic>
      <p:pic>
        <p:nvPicPr>
          <p:cNvPr id="8" name="Picture 7"/>
          <p:cNvPicPr>
            <a:picLocks noChangeAspect="1"/>
          </p:cNvPicPr>
          <p:nvPr/>
        </p:nvPicPr>
        <p:blipFill rotWithShape="1">
          <a:blip r:embed="rId7"/>
          <a:srcRect t="52328"/>
          <a:stretch/>
        </p:blipFill>
        <p:spPr>
          <a:xfrm>
            <a:off x="3392658" y="4017554"/>
            <a:ext cx="3167863" cy="1907586"/>
          </a:xfrm>
          <a:prstGeom prst="rect">
            <a:avLst/>
          </a:prstGeom>
        </p:spPr>
      </p:pic>
      <p:pic>
        <p:nvPicPr>
          <p:cNvPr id="10" name="Picture 9"/>
          <p:cNvPicPr>
            <a:picLocks noChangeAspect="1"/>
          </p:cNvPicPr>
          <p:nvPr/>
        </p:nvPicPr>
        <p:blipFill>
          <a:blip r:embed="rId8"/>
          <a:stretch>
            <a:fillRect/>
          </a:stretch>
        </p:blipFill>
        <p:spPr>
          <a:xfrm>
            <a:off x="7176492" y="4017554"/>
            <a:ext cx="1614093" cy="1907586"/>
          </a:xfrm>
          <a:prstGeom prst="rect">
            <a:avLst/>
          </a:prstGeom>
        </p:spPr>
      </p:pic>
    </p:spTree>
    <p:extLst>
      <p:ext uri="{BB962C8B-B14F-4D97-AF65-F5344CB8AC3E}">
        <p14:creationId xmlns:p14="http://schemas.microsoft.com/office/powerpoint/2010/main" val="330109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174" y="434703"/>
            <a:ext cx="8854996" cy="1143000"/>
          </a:xfrm>
        </p:spPr>
        <p:txBody>
          <a:bodyPr/>
          <a:lstStyle/>
          <a:p>
            <a:r>
              <a:rPr lang="en-US" sz="2800" b="1" dirty="0" smtClean="0">
                <a:latin typeface="Franklin Gothic Book" panose="020B0503020102020204" pitchFamily="34" charset="0"/>
              </a:rPr>
              <a:t>Small Island Developing States – </a:t>
            </a:r>
            <a:br>
              <a:rPr lang="en-US" sz="2800" b="1" dirty="0" smtClean="0">
                <a:latin typeface="Franklin Gothic Book" panose="020B0503020102020204" pitchFamily="34" charset="0"/>
              </a:rPr>
            </a:br>
            <a:r>
              <a:rPr lang="en-US" sz="2800" b="1" dirty="0" smtClean="0">
                <a:latin typeface="Franklin Gothic Book" panose="020B0503020102020204" pitchFamily="34" charset="0"/>
              </a:rPr>
              <a:t>S.A.M.O.A. Pathway Capacity Development</a:t>
            </a:r>
            <a:endParaRPr lang="en-US" sz="2800" b="1" dirty="0">
              <a:latin typeface="Franklin Gothic Book" panose="020B0503020102020204" pitchFamily="34" charset="0"/>
            </a:endParaRPr>
          </a:p>
        </p:txBody>
      </p:sp>
      <p:pic>
        <p:nvPicPr>
          <p:cNvPr id="8" name="Picture 7"/>
          <p:cNvPicPr>
            <a:picLocks noChangeAspect="1"/>
          </p:cNvPicPr>
          <p:nvPr/>
        </p:nvPicPr>
        <p:blipFill>
          <a:blip r:embed="rId3"/>
          <a:stretch>
            <a:fillRect/>
          </a:stretch>
        </p:blipFill>
        <p:spPr>
          <a:xfrm>
            <a:off x="3125337" y="2356445"/>
            <a:ext cx="5895833" cy="4433667"/>
          </a:xfrm>
          <a:prstGeom prst="rect">
            <a:avLst/>
          </a:prstGeom>
        </p:spPr>
      </p:pic>
      <p:pic>
        <p:nvPicPr>
          <p:cNvPr id="2050" name="Picture 2" descr="http://www.sids2014.org/images/sidslin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626" y="2565186"/>
            <a:ext cx="7642747" cy="684664"/>
          </a:xfrm>
          <a:prstGeom prst="rect">
            <a:avLst/>
          </a:prstGeom>
          <a:solidFill>
            <a:schemeClr val="bg1"/>
          </a:solidFill>
        </p:spPr>
      </p:pic>
      <p:pic>
        <p:nvPicPr>
          <p:cNvPr id="7" name="Picture 6"/>
          <p:cNvPicPr>
            <a:picLocks noChangeAspect="1"/>
          </p:cNvPicPr>
          <p:nvPr/>
        </p:nvPicPr>
        <p:blipFill>
          <a:blip r:embed="rId5"/>
          <a:stretch>
            <a:fillRect/>
          </a:stretch>
        </p:blipFill>
        <p:spPr>
          <a:xfrm>
            <a:off x="620973" y="3398153"/>
            <a:ext cx="3609833" cy="2130444"/>
          </a:xfrm>
          <a:prstGeom prst="rect">
            <a:avLst/>
          </a:prstGeom>
          <a:ln w="25400">
            <a:solidFill>
              <a:schemeClr val="bg2">
                <a:lumMod val="25000"/>
              </a:schemeClr>
            </a:solidFill>
          </a:ln>
        </p:spPr>
      </p:pic>
      <p:pic>
        <p:nvPicPr>
          <p:cNvPr id="2" name="Picture 2" descr="http://www.iode.org/templates/iode_2015/images/iode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3206" y="6249901"/>
            <a:ext cx="4572000" cy="409575"/>
          </a:xfrm>
          <a:prstGeom prst="rect">
            <a:avLst/>
          </a:prstGeom>
          <a:solidFill>
            <a:schemeClr val="accent3">
              <a:lumMod val="20000"/>
              <a:lumOff val="80000"/>
            </a:schemeClr>
          </a:solidFill>
        </p:spPr>
      </p:pic>
      <p:pic>
        <p:nvPicPr>
          <p:cNvPr id="2052" name="Picture 4" descr="otg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8674" y="5333745"/>
            <a:ext cx="3466531" cy="91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1640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244515" y="2762242"/>
            <a:ext cx="1584000" cy="1584000"/>
          </a:xfrm>
          <a:custGeom>
            <a:avLst/>
            <a:gdLst>
              <a:gd name="connsiteX0" fmla="*/ 0 w 1456457"/>
              <a:gd name="connsiteY0" fmla="*/ 728229 h 1456457"/>
              <a:gd name="connsiteX1" fmla="*/ 728229 w 1456457"/>
              <a:gd name="connsiteY1" fmla="*/ 0 h 1456457"/>
              <a:gd name="connsiteX2" fmla="*/ 1456458 w 1456457"/>
              <a:gd name="connsiteY2" fmla="*/ 728229 h 1456457"/>
              <a:gd name="connsiteX3" fmla="*/ 728229 w 1456457"/>
              <a:gd name="connsiteY3" fmla="*/ 1456458 h 1456457"/>
              <a:gd name="connsiteX4" fmla="*/ 0 w 1456457"/>
              <a:gd name="connsiteY4" fmla="*/ 728229 h 1456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457" h="1456457">
                <a:moveTo>
                  <a:pt x="0" y="728229"/>
                </a:moveTo>
                <a:cubicBezTo>
                  <a:pt x="0" y="326039"/>
                  <a:pt x="326039" y="0"/>
                  <a:pt x="728229" y="0"/>
                </a:cubicBezTo>
                <a:cubicBezTo>
                  <a:pt x="1130419" y="0"/>
                  <a:pt x="1456458" y="326039"/>
                  <a:pt x="1456458" y="728229"/>
                </a:cubicBezTo>
                <a:cubicBezTo>
                  <a:pt x="1456458" y="1130419"/>
                  <a:pt x="1130419" y="1456458"/>
                  <a:pt x="728229" y="1456458"/>
                </a:cubicBezTo>
                <a:cubicBezTo>
                  <a:pt x="326039" y="1456458"/>
                  <a:pt x="0" y="1130419"/>
                  <a:pt x="0" y="728229"/>
                </a:cubicBez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31073" tIns="231073" rIns="231073" bIns="231073" numCol="1" spcCol="1270" anchor="ctr" anchorCtr="0">
            <a:noAutofit/>
          </a:bodyPr>
          <a:lstStyle/>
          <a:p>
            <a:pPr lvl="0" algn="ctr" defTabSz="622300">
              <a:lnSpc>
                <a:spcPct val="90000"/>
              </a:lnSpc>
              <a:spcBef>
                <a:spcPct val="0"/>
              </a:spcBef>
              <a:spcAft>
                <a:spcPct val="35000"/>
              </a:spcAft>
            </a:pPr>
            <a:r>
              <a:rPr lang="en-US" sz="1600" b="1" kern="1200" dirty="0" smtClean="0">
                <a:latin typeface="Franklin Gothic Book" panose="020B0503020102020204" pitchFamily="34" charset="0"/>
              </a:rPr>
              <a:t>Investments</a:t>
            </a:r>
            <a:endParaRPr lang="fr-FR" sz="1600" b="1" kern="1200" dirty="0">
              <a:latin typeface="Franklin Gothic Book" panose="020B0503020102020204" pitchFamily="34" charset="0"/>
            </a:endParaRPr>
          </a:p>
        </p:txBody>
      </p:sp>
      <p:sp>
        <p:nvSpPr>
          <p:cNvPr id="15" name="Freeform 14"/>
          <p:cNvSpPr/>
          <p:nvPr/>
        </p:nvSpPr>
        <p:spPr>
          <a:xfrm>
            <a:off x="1819238" y="3263365"/>
            <a:ext cx="644422" cy="681709"/>
          </a:xfrm>
          <a:custGeom>
            <a:avLst/>
            <a:gdLst>
              <a:gd name="connsiteX0" fmla="*/ 85418 w 644422"/>
              <a:gd name="connsiteY0" fmla="*/ 265070 h 681709"/>
              <a:gd name="connsiteX1" fmla="*/ 246427 w 644422"/>
              <a:gd name="connsiteY1" fmla="*/ 265070 h 681709"/>
              <a:gd name="connsiteX2" fmla="*/ 246427 w 644422"/>
              <a:gd name="connsiteY2" fmla="*/ 90361 h 681709"/>
              <a:gd name="connsiteX3" fmla="*/ 397995 w 644422"/>
              <a:gd name="connsiteY3" fmla="*/ 90361 h 681709"/>
              <a:gd name="connsiteX4" fmla="*/ 397995 w 644422"/>
              <a:gd name="connsiteY4" fmla="*/ 265070 h 681709"/>
              <a:gd name="connsiteX5" fmla="*/ 559004 w 644422"/>
              <a:gd name="connsiteY5" fmla="*/ 265070 h 681709"/>
              <a:gd name="connsiteX6" fmla="*/ 559004 w 644422"/>
              <a:gd name="connsiteY6" fmla="*/ 416639 h 681709"/>
              <a:gd name="connsiteX7" fmla="*/ 397995 w 644422"/>
              <a:gd name="connsiteY7" fmla="*/ 416639 h 681709"/>
              <a:gd name="connsiteX8" fmla="*/ 397995 w 644422"/>
              <a:gd name="connsiteY8" fmla="*/ 591348 h 681709"/>
              <a:gd name="connsiteX9" fmla="*/ 246427 w 644422"/>
              <a:gd name="connsiteY9" fmla="*/ 591348 h 681709"/>
              <a:gd name="connsiteX10" fmla="*/ 246427 w 644422"/>
              <a:gd name="connsiteY10" fmla="*/ 416639 h 681709"/>
              <a:gd name="connsiteX11" fmla="*/ 85418 w 644422"/>
              <a:gd name="connsiteY11" fmla="*/ 416639 h 681709"/>
              <a:gd name="connsiteX12" fmla="*/ 85418 w 644422"/>
              <a:gd name="connsiteY12" fmla="*/ 265070 h 68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4422" h="681709">
                <a:moveTo>
                  <a:pt x="85418" y="265070"/>
                </a:moveTo>
                <a:lnTo>
                  <a:pt x="246427" y="265070"/>
                </a:lnTo>
                <a:lnTo>
                  <a:pt x="246427" y="90361"/>
                </a:lnTo>
                <a:lnTo>
                  <a:pt x="397995" y="90361"/>
                </a:lnTo>
                <a:lnTo>
                  <a:pt x="397995" y="265070"/>
                </a:lnTo>
                <a:lnTo>
                  <a:pt x="559004" y="265070"/>
                </a:lnTo>
                <a:lnTo>
                  <a:pt x="559004" y="416639"/>
                </a:lnTo>
                <a:lnTo>
                  <a:pt x="397995" y="416639"/>
                </a:lnTo>
                <a:lnTo>
                  <a:pt x="397995" y="591348"/>
                </a:lnTo>
                <a:lnTo>
                  <a:pt x="246427" y="591348"/>
                </a:lnTo>
                <a:lnTo>
                  <a:pt x="246427" y="416639"/>
                </a:lnTo>
                <a:lnTo>
                  <a:pt x="85418" y="416639"/>
                </a:lnTo>
                <a:lnTo>
                  <a:pt x="85418" y="265070"/>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85418" tIns="265070" rIns="85418" bIns="265070" numCol="1" spcCol="1270" anchor="ctr" anchorCtr="0">
            <a:noAutofit/>
          </a:bodyPr>
          <a:lstStyle/>
          <a:p>
            <a:pPr lvl="0" algn="ctr" defTabSz="711200">
              <a:lnSpc>
                <a:spcPct val="90000"/>
              </a:lnSpc>
              <a:spcBef>
                <a:spcPct val="0"/>
              </a:spcBef>
              <a:spcAft>
                <a:spcPct val="35000"/>
              </a:spcAft>
            </a:pPr>
            <a:endParaRPr lang="fr-FR" sz="1600" b="1" kern="1200">
              <a:solidFill>
                <a:srgbClr val="002060"/>
              </a:solidFill>
              <a:latin typeface="+mn-lt"/>
            </a:endParaRPr>
          </a:p>
        </p:txBody>
      </p:sp>
      <p:sp>
        <p:nvSpPr>
          <p:cNvPr id="16" name="Freeform 15"/>
          <p:cNvSpPr/>
          <p:nvPr/>
        </p:nvSpPr>
        <p:spPr>
          <a:xfrm>
            <a:off x="2474705" y="2791839"/>
            <a:ext cx="1584000" cy="1584000"/>
          </a:xfrm>
          <a:custGeom>
            <a:avLst/>
            <a:gdLst>
              <a:gd name="connsiteX0" fmla="*/ 0 w 1456457"/>
              <a:gd name="connsiteY0" fmla="*/ 728229 h 1456457"/>
              <a:gd name="connsiteX1" fmla="*/ 728229 w 1456457"/>
              <a:gd name="connsiteY1" fmla="*/ 0 h 1456457"/>
              <a:gd name="connsiteX2" fmla="*/ 1456458 w 1456457"/>
              <a:gd name="connsiteY2" fmla="*/ 728229 h 1456457"/>
              <a:gd name="connsiteX3" fmla="*/ 728229 w 1456457"/>
              <a:gd name="connsiteY3" fmla="*/ 1456458 h 1456457"/>
              <a:gd name="connsiteX4" fmla="*/ 0 w 1456457"/>
              <a:gd name="connsiteY4" fmla="*/ 728229 h 1456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457" h="1456457">
                <a:moveTo>
                  <a:pt x="0" y="728229"/>
                </a:moveTo>
                <a:cubicBezTo>
                  <a:pt x="0" y="326039"/>
                  <a:pt x="326039" y="0"/>
                  <a:pt x="728229" y="0"/>
                </a:cubicBezTo>
                <a:cubicBezTo>
                  <a:pt x="1130419" y="0"/>
                  <a:pt x="1456458" y="326039"/>
                  <a:pt x="1456458" y="728229"/>
                </a:cubicBezTo>
                <a:cubicBezTo>
                  <a:pt x="1456458" y="1130419"/>
                  <a:pt x="1130419" y="1456458"/>
                  <a:pt x="728229" y="1456458"/>
                </a:cubicBezTo>
                <a:cubicBezTo>
                  <a:pt x="326039" y="1456458"/>
                  <a:pt x="0" y="1130419"/>
                  <a:pt x="0" y="728229"/>
                </a:cubicBez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33613" tIns="233613" rIns="233613" bIns="233613" numCol="1" spcCol="1270" anchor="ctr" anchorCtr="0">
            <a:noAutofit/>
          </a:bodyPr>
          <a:lstStyle/>
          <a:p>
            <a:pPr lvl="0" algn="ctr" defTabSz="711200">
              <a:lnSpc>
                <a:spcPct val="90000"/>
              </a:lnSpc>
              <a:spcBef>
                <a:spcPct val="0"/>
              </a:spcBef>
              <a:spcAft>
                <a:spcPct val="35000"/>
              </a:spcAft>
            </a:pPr>
            <a:r>
              <a:rPr lang="en-US" sz="1600" b="1" kern="1200" dirty="0" smtClean="0">
                <a:latin typeface="Franklin Gothic Book" panose="020B0503020102020204" pitchFamily="34" charset="0"/>
              </a:rPr>
              <a:t>Resources</a:t>
            </a:r>
            <a:endParaRPr lang="fr-FR" sz="1600" b="1" kern="1200" dirty="0">
              <a:latin typeface="Franklin Gothic Book" panose="020B0503020102020204" pitchFamily="34" charset="0"/>
            </a:endParaRPr>
          </a:p>
        </p:txBody>
      </p:sp>
      <p:sp>
        <p:nvSpPr>
          <p:cNvPr id="17" name="Freeform 16"/>
          <p:cNvSpPr/>
          <p:nvPr/>
        </p:nvSpPr>
        <p:spPr>
          <a:xfrm>
            <a:off x="4156646" y="3369571"/>
            <a:ext cx="648004" cy="469298"/>
          </a:xfrm>
          <a:custGeom>
            <a:avLst/>
            <a:gdLst>
              <a:gd name="connsiteX0" fmla="*/ 85893 w 648004"/>
              <a:gd name="connsiteY0" fmla="*/ 96675 h 469298"/>
              <a:gd name="connsiteX1" fmla="*/ 562111 w 648004"/>
              <a:gd name="connsiteY1" fmla="*/ 96675 h 469298"/>
              <a:gd name="connsiteX2" fmla="*/ 562111 w 648004"/>
              <a:gd name="connsiteY2" fmla="*/ 207054 h 469298"/>
              <a:gd name="connsiteX3" fmla="*/ 85893 w 648004"/>
              <a:gd name="connsiteY3" fmla="*/ 207054 h 469298"/>
              <a:gd name="connsiteX4" fmla="*/ 85893 w 648004"/>
              <a:gd name="connsiteY4" fmla="*/ 96675 h 469298"/>
              <a:gd name="connsiteX5" fmla="*/ 85893 w 648004"/>
              <a:gd name="connsiteY5" fmla="*/ 262244 h 469298"/>
              <a:gd name="connsiteX6" fmla="*/ 562111 w 648004"/>
              <a:gd name="connsiteY6" fmla="*/ 262244 h 469298"/>
              <a:gd name="connsiteX7" fmla="*/ 562111 w 648004"/>
              <a:gd name="connsiteY7" fmla="*/ 372623 h 469298"/>
              <a:gd name="connsiteX8" fmla="*/ 85893 w 648004"/>
              <a:gd name="connsiteY8" fmla="*/ 372623 h 469298"/>
              <a:gd name="connsiteX9" fmla="*/ 85893 w 648004"/>
              <a:gd name="connsiteY9" fmla="*/ 262244 h 46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004" h="469298">
                <a:moveTo>
                  <a:pt x="85893" y="96675"/>
                </a:moveTo>
                <a:lnTo>
                  <a:pt x="562111" y="96675"/>
                </a:lnTo>
                <a:lnTo>
                  <a:pt x="562111" y="207054"/>
                </a:lnTo>
                <a:lnTo>
                  <a:pt x="85893" y="207054"/>
                </a:lnTo>
                <a:lnTo>
                  <a:pt x="85893" y="96675"/>
                </a:lnTo>
                <a:close/>
                <a:moveTo>
                  <a:pt x="85893" y="262244"/>
                </a:moveTo>
                <a:lnTo>
                  <a:pt x="562111" y="262244"/>
                </a:lnTo>
                <a:lnTo>
                  <a:pt x="562111" y="372623"/>
                </a:lnTo>
                <a:lnTo>
                  <a:pt x="85893" y="372623"/>
                </a:lnTo>
                <a:lnTo>
                  <a:pt x="85893" y="2622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85893" tIns="96675" rIns="85893" bIns="96675" numCol="1" spcCol="1270" anchor="ctr" anchorCtr="0">
            <a:noAutofit/>
          </a:bodyPr>
          <a:lstStyle/>
          <a:p>
            <a:pPr lvl="0" algn="ctr" defTabSz="711200">
              <a:lnSpc>
                <a:spcPct val="90000"/>
              </a:lnSpc>
              <a:spcBef>
                <a:spcPct val="0"/>
              </a:spcBef>
              <a:spcAft>
                <a:spcPct val="35000"/>
              </a:spcAft>
            </a:pPr>
            <a:endParaRPr lang="fr-FR" sz="1600" b="1" kern="1200">
              <a:solidFill>
                <a:srgbClr val="002060"/>
              </a:solidFill>
              <a:latin typeface="+mn-lt"/>
            </a:endParaRPr>
          </a:p>
        </p:txBody>
      </p:sp>
      <p:sp>
        <p:nvSpPr>
          <p:cNvPr id="18" name="Freeform 17"/>
          <p:cNvSpPr/>
          <p:nvPr/>
        </p:nvSpPr>
        <p:spPr>
          <a:xfrm>
            <a:off x="4853608" y="2800158"/>
            <a:ext cx="1584000" cy="1584000"/>
          </a:xfrm>
          <a:custGeom>
            <a:avLst/>
            <a:gdLst>
              <a:gd name="connsiteX0" fmla="*/ 0 w 1456457"/>
              <a:gd name="connsiteY0" fmla="*/ 728229 h 1456457"/>
              <a:gd name="connsiteX1" fmla="*/ 728229 w 1456457"/>
              <a:gd name="connsiteY1" fmla="*/ 0 h 1456457"/>
              <a:gd name="connsiteX2" fmla="*/ 1456458 w 1456457"/>
              <a:gd name="connsiteY2" fmla="*/ 728229 h 1456457"/>
              <a:gd name="connsiteX3" fmla="*/ 728229 w 1456457"/>
              <a:gd name="connsiteY3" fmla="*/ 1456458 h 1456457"/>
              <a:gd name="connsiteX4" fmla="*/ 0 w 1456457"/>
              <a:gd name="connsiteY4" fmla="*/ 728229 h 1456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457" h="1456457">
                <a:moveTo>
                  <a:pt x="0" y="728229"/>
                </a:moveTo>
                <a:cubicBezTo>
                  <a:pt x="0" y="326039"/>
                  <a:pt x="326039" y="0"/>
                  <a:pt x="728229" y="0"/>
                </a:cubicBezTo>
                <a:cubicBezTo>
                  <a:pt x="1130419" y="0"/>
                  <a:pt x="1456458" y="326039"/>
                  <a:pt x="1456458" y="728229"/>
                </a:cubicBezTo>
                <a:cubicBezTo>
                  <a:pt x="1456458" y="1130419"/>
                  <a:pt x="1130419" y="1456458"/>
                  <a:pt x="728229" y="1456458"/>
                </a:cubicBezTo>
                <a:cubicBezTo>
                  <a:pt x="326039" y="1456458"/>
                  <a:pt x="0" y="1130419"/>
                  <a:pt x="0" y="728229"/>
                </a:cubicBez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33613" tIns="233613" rIns="233613" bIns="233613" numCol="1" spcCol="1270" anchor="ctr" anchorCtr="0">
            <a:noAutofit/>
          </a:bodyPr>
          <a:lstStyle/>
          <a:p>
            <a:pPr lvl="0" algn="ctr" defTabSz="711200">
              <a:lnSpc>
                <a:spcPct val="90000"/>
              </a:lnSpc>
              <a:spcBef>
                <a:spcPct val="0"/>
              </a:spcBef>
              <a:spcAft>
                <a:spcPct val="35000"/>
              </a:spcAft>
            </a:pPr>
            <a:r>
              <a:rPr lang="en-US" sz="1600" b="1" kern="1200" dirty="0" smtClean="0">
                <a:latin typeface="Franklin Gothic Book" panose="020B0503020102020204" pitchFamily="34" charset="0"/>
              </a:rPr>
              <a:t>Scientific</a:t>
            </a:r>
          </a:p>
          <a:p>
            <a:pPr lvl="0" algn="ctr" defTabSz="711200">
              <a:lnSpc>
                <a:spcPct val="90000"/>
              </a:lnSpc>
              <a:spcBef>
                <a:spcPct val="0"/>
              </a:spcBef>
              <a:spcAft>
                <a:spcPct val="35000"/>
              </a:spcAft>
            </a:pPr>
            <a:r>
              <a:rPr lang="en-US" sz="1600" b="1" kern="1200" dirty="0" smtClean="0">
                <a:latin typeface="Franklin Gothic Book" panose="020B0503020102020204" pitchFamily="34" charset="0"/>
              </a:rPr>
              <a:t>capacity</a:t>
            </a:r>
            <a:endParaRPr lang="fr-FR" sz="1600" b="1" kern="1200" dirty="0">
              <a:latin typeface="Franklin Gothic Book" panose="020B0503020102020204" pitchFamily="34" charset="0"/>
            </a:endParaRPr>
          </a:p>
        </p:txBody>
      </p:sp>
      <p:sp>
        <p:nvSpPr>
          <p:cNvPr id="4" name="Title 3"/>
          <p:cNvSpPr txBox="1">
            <a:spLocks/>
          </p:cNvSpPr>
          <p:nvPr/>
        </p:nvSpPr>
        <p:spPr>
          <a:xfrm>
            <a:off x="457200" y="263253"/>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sz="2800" b="1" dirty="0" smtClean="0">
                <a:latin typeface="Franklin Gothic Book" panose="020B0503020102020204" pitchFamily="34" charset="0"/>
              </a:rPr>
              <a:t>Who needs what in terms of capacity for Observation – </a:t>
            </a:r>
          </a:p>
          <a:p>
            <a:r>
              <a:rPr lang="en-US" sz="2800" b="1" dirty="0" smtClean="0">
                <a:latin typeface="Franklin Gothic Book" panose="020B0503020102020204" pitchFamily="34" charset="0"/>
              </a:rPr>
              <a:t>Global Ocean Science Report</a:t>
            </a:r>
            <a:endParaRPr lang="en-US" sz="2800" b="1" dirty="0">
              <a:latin typeface="Franklin Gothic Book" panose="020B0503020102020204" pitchFamily="34" charset="0"/>
            </a:endParaRPr>
          </a:p>
        </p:txBody>
      </p:sp>
      <p:sp>
        <p:nvSpPr>
          <p:cNvPr id="7" name="Oval 6"/>
          <p:cNvSpPr/>
          <p:nvPr/>
        </p:nvSpPr>
        <p:spPr>
          <a:xfrm>
            <a:off x="142406" y="1630973"/>
            <a:ext cx="1566473" cy="9144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smtClean="0">
                <a:latin typeface="Franklin Gothic Demi" panose="020B0703020102020204" pitchFamily="34" charset="0"/>
              </a:rPr>
              <a:t>GOSR</a:t>
            </a:r>
            <a:endParaRPr lang="fr-FR" sz="2400" dirty="0">
              <a:latin typeface="Franklin Gothic Demi" panose="020B0703020102020204" pitchFamily="34" charset="0"/>
            </a:endParaRPr>
          </a:p>
        </p:txBody>
      </p:sp>
      <p:grpSp>
        <p:nvGrpSpPr>
          <p:cNvPr id="8" name="Group 2"/>
          <p:cNvGrpSpPr>
            <a:grpSpLocks/>
          </p:cNvGrpSpPr>
          <p:nvPr/>
        </p:nvGrpSpPr>
        <p:grpSpPr bwMode="auto">
          <a:xfrm>
            <a:off x="554038" y="4968062"/>
            <a:ext cx="8035925" cy="1038225"/>
            <a:chOff x="4754562" y="1428371"/>
            <a:chExt cx="8035851" cy="1038068"/>
          </a:xfrm>
        </p:grpSpPr>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r="53745"/>
            <a:stretch>
              <a:fillRect/>
            </a:stretch>
          </p:blipFill>
          <p:spPr bwMode="auto">
            <a:xfrm>
              <a:off x="4754562" y="1428371"/>
              <a:ext cx="3849687" cy="1038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l="47318" r="2322"/>
            <a:stretch>
              <a:fillRect/>
            </a:stretch>
          </p:blipFill>
          <p:spPr bwMode="auto">
            <a:xfrm>
              <a:off x="8604249" y="1429639"/>
              <a:ext cx="4186164" cy="103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15"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842" y="1518527"/>
            <a:ext cx="2197958" cy="294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3108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3253"/>
            <a:ext cx="8229600" cy="1143000"/>
          </a:xfrm>
        </p:spPr>
        <p:txBody>
          <a:bodyPr/>
          <a:lstStyle/>
          <a:p>
            <a:r>
              <a:rPr lang="en-US" sz="2800" b="1" dirty="0">
                <a:latin typeface="Franklin Gothic Book" panose="020B0503020102020204" pitchFamily="34" charset="0"/>
              </a:rPr>
              <a:t>IOC-UNESCO </a:t>
            </a:r>
            <a:r>
              <a:rPr lang="en-US" sz="2800" b="1" dirty="0" smtClean="0">
                <a:latin typeface="Franklin Gothic Book" panose="020B0503020102020204" pitchFamily="34" charset="0"/>
              </a:rPr>
              <a:t>– </a:t>
            </a:r>
            <a:br>
              <a:rPr lang="en-US" sz="2800" b="1" dirty="0" smtClean="0">
                <a:latin typeface="Franklin Gothic Book" panose="020B0503020102020204" pitchFamily="34" charset="0"/>
              </a:rPr>
            </a:br>
            <a:r>
              <a:rPr lang="en-US" sz="2800" b="1" dirty="0" smtClean="0">
                <a:latin typeface="Franklin Gothic Book" panose="020B0503020102020204" pitchFamily="34" charset="0"/>
              </a:rPr>
              <a:t>Climate Change/Ocean </a:t>
            </a:r>
            <a:r>
              <a:rPr lang="en-US" sz="2800" b="1" dirty="0">
                <a:latin typeface="Franklin Gothic Book" panose="020B0503020102020204" pitchFamily="34" charset="0"/>
              </a:rPr>
              <a:t>Acidification Research</a:t>
            </a:r>
            <a:r>
              <a:rPr lang="en-US" sz="2800" b="1" dirty="0" smtClean="0">
                <a:latin typeface="Franklin Gothic Book" panose="020B0503020102020204" pitchFamily="34" charset="0"/>
              </a:rPr>
              <a:t>?</a:t>
            </a:r>
            <a:endParaRPr lang="en-US" sz="2800" b="1" dirty="0">
              <a:latin typeface="Franklin Gothic Book" panose="020B0503020102020204" pitchFamily="34" charset="0"/>
            </a:endParaRPr>
          </a:p>
        </p:txBody>
      </p:sp>
      <p:sp>
        <p:nvSpPr>
          <p:cNvPr id="7" name="Content Placeholder 2"/>
          <p:cNvSpPr txBox="1">
            <a:spLocks/>
          </p:cNvSpPr>
          <p:nvPr/>
        </p:nvSpPr>
        <p:spPr>
          <a:xfrm>
            <a:off x="130175" y="2423175"/>
            <a:ext cx="2844000" cy="3484948"/>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GB" sz="2000" b="1" dirty="0" smtClean="0">
                <a:solidFill>
                  <a:schemeClr val="tx1"/>
                </a:solidFill>
                <a:latin typeface="Franklin Gothic Book" panose="020B0503020102020204" pitchFamily="34" charset="0"/>
                <a:ea typeface="ＭＳ Ｐゴシック"/>
              </a:rPr>
              <a:t>Measurements are needed for </a:t>
            </a:r>
            <a:r>
              <a:rPr lang="en-GB" sz="2000" b="1" u="sng" dirty="0" smtClean="0">
                <a:solidFill>
                  <a:schemeClr val="tx1"/>
                </a:solidFill>
                <a:latin typeface="Franklin Gothic Book" panose="020B0503020102020204" pitchFamily="34" charset="0"/>
                <a:ea typeface="ＭＳ Ｐゴシック"/>
              </a:rPr>
              <a:t>policy/planning</a:t>
            </a:r>
          </a:p>
          <a:p>
            <a:pPr marL="0" indent="361950">
              <a:lnSpc>
                <a:spcPct val="90000"/>
              </a:lnSpc>
              <a:spcBef>
                <a:spcPts val="1000"/>
              </a:spcBef>
              <a:buSzPct val="40000"/>
              <a:buFont typeface="Wingdings" charset="2"/>
              <a:buChar char=""/>
            </a:pPr>
            <a:endParaRPr lang="en-GB" sz="1800" dirty="0" smtClean="0">
              <a:solidFill>
                <a:schemeClr val="tx1"/>
              </a:solidFill>
              <a:latin typeface="Franklin Gothic Book" panose="020B0503020102020204" pitchFamily="34" charset="0"/>
              <a:ea typeface="ＭＳ Ｐゴシック"/>
            </a:endParaRPr>
          </a:p>
          <a:p>
            <a:endParaRPr lang="fr-FR" dirty="0">
              <a:solidFill>
                <a:schemeClr val="tx1"/>
              </a:solidFill>
              <a:latin typeface="Franklin Gothic Book" panose="020B0503020102020204" pitchFamily="34" charset="0"/>
            </a:endParaRPr>
          </a:p>
        </p:txBody>
      </p:sp>
      <p:sp>
        <p:nvSpPr>
          <p:cNvPr id="8" name="Content Placeholder 2"/>
          <p:cNvSpPr txBox="1">
            <a:spLocks/>
          </p:cNvSpPr>
          <p:nvPr/>
        </p:nvSpPr>
        <p:spPr>
          <a:xfrm>
            <a:off x="3017929" y="2473215"/>
            <a:ext cx="2844000" cy="3287752"/>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000"/>
              </a:spcBef>
              <a:buNone/>
            </a:pPr>
            <a:r>
              <a:rPr lang="en-GB" sz="2000" b="1" dirty="0" smtClean="0">
                <a:solidFill>
                  <a:schemeClr val="tx1"/>
                </a:solidFill>
                <a:latin typeface="Franklin Gothic Book" panose="020B0503020102020204" pitchFamily="34" charset="0"/>
                <a:ea typeface="ＭＳ Ｐゴシック"/>
              </a:rPr>
              <a:t>Measurements </a:t>
            </a:r>
            <a:r>
              <a:rPr lang="en-GB" sz="2000" b="1" dirty="0">
                <a:solidFill>
                  <a:schemeClr val="tx1"/>
                </a:solidFill>
                <a:latin typeface="Franklin Gothic Book" panose="020B0503020102020204" pitchFamily="34" charset="0"/>
                <a:ea typeface="ＭＳ Ｐゴシック"/>
              </a:rPr>
              <a:t>are needed for </a:t>
            </a:r>
            <a:r>
              <a:rPr lang="en-GB" sz="2000" b="1" u="sng" dirty="0" smtClean="0">
                <a:solidFill>
                  <a:schemeClr val="tx1"/>
                </a:solidFill>
                <a:latin typeface="Franklin Gothic Book" panose="020B0503020102020204" pitchFamily="34" charset="0"/>
                <a:ea typeface="ＭＳ Ｐゴシック"/>
              </a:rPr>
              <a:t>science progress</a:t>
            </a:r>
            <a:endParaRPr lang="en-GB" sz="2000" b="1" u="sng" dirty="0">
              <a:solidFill>
                <a:schemeClr val="tx1"/>
              </a:solidFill>
              <a:latin typeface="Franklin Gothic Book" panose="020B0503020102020204" pitchFamily="34" charset="0"/>
              <a:ea typeface="ＭＳ Ｐゴシック"/>
            </a:endParaRPr>
          </a:p>
          <a:p>
            <a:pPr marL="0" indent="361950">
              <a:lnSpc>
                <a:spcPct val="90000"/>
              </a:lnSpc>
              <a:spcBef>
                <a:spcPts val="1000"/>
              </a:spcBef>
              <a:buSzPct val="40000"/>
              <a:buFont typeface="Wingdings" charset="2"/>
              <a:buChar char=""/>
            </a:pPr>
            <a:endParaRPr lang="en-GB" sz="1800" dirty="0" smtClean="0">
              <a:solidFill>
                <a:schemeClr val="tx1"/>
              </a:solidFill>
              <a:latin typeface="Franklin Gothic Book" panose="020B0503020102020204" pitchFamily="34" charset="0"/>
              <a:ea typeface="ＭＳ Ｐゴシック"/>
            </a:endParaRPr>
          </a:p>
        </p:txBody>
      </p:sp>
      <p:sp>
        <p:nvSpPr>
          <p:cNvPr id="9" name="Content Placeholder 2"/>
          <p:cNvSpPr txBox="1">
            <a:spLocks/>
          </p:cNvSpPr>
          <p:nvPr/>
        </p:nvSpPr>
        <p:spPr>
          <a:xfrm>
            <a:off x="6013447" y="2523022"/>
            <a:ext cx="2844000" cy="3267169"/>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000"/>
              </a:spcBef>
              <a:buNone/>
            </a:pPr>
            <a:r>
              <a:rPr lang="en-US" sz="2000" b="1" dirty="0" smtClean="0">
                <a:solidFill>
                  <a:schemeClr val="tx1"/>
                </a:solidFill>
                <a:latin typeface="Franklin Gothic Book" panose="020B0503020102020204" pitchFamily="34" charset="0"/>
                <a:ea typeface="ＭＳ Ｐゴシック"/>
              </a:rPr>
              <a:t>Measurements need </a:t>
            </a:r>
            <a:r>
              <a:rPr lang="en-US" sz="2000" b="1" dirty="0">
                <a:solidFill>
                  <a:schemeClr val="tx1"/>
                </a:solidFill>
                <a:latin typeface="Franklin Gothic Book" panose="020B0503020102020204" pitchFamily="34" charset="0"/>
                <a:ea typeface="ＭＳ Ｐゴシック"/>
              </a:rPr>
              <a:t>to be </a:t>
            </a:r>
            <a:r>
              <a:rPr lang="en-US" sz="2000" b="1" u="sng" dirty="0">
                <a:solidFill>
                  <a:schemeClr val="tx1"/>
                </a:solidFill>
                <a:latin typeface="Franklin Gothic Book" panose="020B0503020102020204" pitchFamily="34" charset="0"/>
                <a:ea typeface="ＭＳ Ｐゴシック"/>
              </a:rPr>
              <a:t>regional/global</a:t>
            </a:r>
          </a:p>
          <a:p>
            <a:pPr marL="0" indent="361950">
              <a:lnSpc>
                <a:spcPct val="90000"/>
              </a:lnSpc>
              <a:spcBef>
                <a:spcPts val="1000"/>
              </a:spcBef>
              <a:buSzPct val="40000"/>
              <a:buFont typeface="Wingdings" charset="2"/>
              <a:buChar char=""/>
              <a:tabLst>
                <a:tab pos="361950" algn="l"/>
              </a:tabLst>
            </a:pPr>
            <a:endParaRPr lang="en-US" sz="1800" dirty="0" smtClean="0">
              <a:solidFill>
                <a:schemeClr val="tx1"/>
              </a:solidFill>
              <a:latin typeface="Franklin Gothic Book" panose="020B0503020102020204" pitchFamily="34" charset="0"/>
              <a:ea typeface="ＭＳ Ｐゴシック"/>
            </a:endParaRPr>
          </a:p>
        </p:txBody>
      </p:sp>
      <p:pic>
        <p:nvPicPr>
          <p:cNvPr id="2" name="Picture 1"/>
          <p:cNvPicPr>
            <a:picLocks noChangeAspect="1"/>
          </p:cNvPicPr>
          <p:nvPr/>
        </p:nvPicPr>
        <p:blipFill rotWithShape="1">
          <a:blip r:embed="rId3"/>
          <a:srcRect r="67829"/>
          <a:stretch/>
        </p:blipFill>
        <p:spPr>
          <a:xfrm>
            <a:off x="3078642" y="3508943"/>
            <a:ext cx="2698055" cy="1908000"/>
          </a:xfrm>
          <a:prstGeom prst="rect">
            <a:avLst/>
          </a:prstGeom>
        </p:spPr>
      </p:pic>
      <p:pic>
        <p:nvPicPr>
          <p:cNvPr id="10" name="Picture 9"/>
          <p:cNvPicPr>
            <a:picLocks noChangeAspect="1"/>
          </p:cNvPicPr>
          <p:nvPr/>
        </p:nvPicPr>
        <p:blipFill>
          <a:blip r:embed="rId4"/>
          <a:stretch>
            <a:fillRect/>
          </a:stretch>
        </p:blipFill>
        <p:spPr>
          <a:xfrm>
            <a:off x="212415" y="3508943"/>
            <a:ext cx="2543999" cy="1908000"/>
          </a:xfrm>
          <a:prstGeom prst="rect">
            <a:avLst/>
          </a:prstGeom>
        </p:spPr>
      </p:pic>
      <p:pic>
        <p:nvPicPr>
          <p:cNvPr id="3" name="Picture 2"/>
          <p:cNvPicPr>
            <a:picLocks noChangeAspect="1"/>
          </p:cNvPicPr>
          <p:nvPr/>
        </p:nvPicPr>
        <p:blipFill>
          <a:blip r:embed="rId5"/>
          <a:stretch>
            <a:fillRect/>
          </a:stretch>
        </p:blipFill>
        <p:spPr>
          <a:xfrm>
            <a:off x="6111542" y="3508943"/>
            <a:ext cx="2713574" cy="1908000"/>
          </a:xfrm>
          <a:prstGeom prst="rect">
            <a:avLst/>
          </a:prstGeom>
        </p:spPr>
      </p:pic>
    </p:spTree>
    <p:extLst>
      <p:ext uri="{BB962C8B-B14F-4D97-AF65-F5344CB8AC3E}">
        <p14:creationId xmlns:p14="http://schemas.microsoft.com/office/powerpoint/2010/main" val="423615848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1_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815</TotalTime>
  <Words>1208</Words>
  <Application>Microsoft Macintosh PowerPoint</Application>
  <PresentationFormat>On-screen Show (4:3)</PresentationFormat>
  <Paragraphs>129</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1_Genesis</vt:lpstr>
      <vt:lpstr>Enabling Ocean Observation Capacity to Support  Climate Resilience </vt:lpstr>
      <vt:lpstr>From science to policy</vt:lpstr>
      <vt:lpstr>UNFCCC – Global Observing System for Climate  Global Ocean Observing System </vt:lpstr>
      <vt:lpstr>We need capacity for transforming data into policy-relevant information</vt:lpstr>
      <vt:lpstr>UNFCCC –IPCC Special Report on the OCEAN </vt:lpstr>
      <vt:lpstr>PowerPoint Presentation</vt:lpstr>
      <vt:lpstr>Small Island Developing States –  S.A.M.O.A. Pathway Capacity Development</vt:lpstr>
      <vt:lpstr>PowerPoint Presentation</vt:lpstr>
      <vt:lpstr>IOC-UNESCO –  Climate Change/Ocean Acidification Research?</vt:lpstr>
      <vt:lpstr>Key messages </vt:lpstr>
      <vt:lpstr>PowerPoint Presentation</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Vinicius Lindoso</dc:creator>
  <cp:lastModifiedBy>Vladimir Ryabinin</cp:lastModifiedBy>
  <cp:revision>66</cp:revision>
  <dcterms:created xsi:type="dcterms:W3CDTF">2015-11-23T21:24:49Z</dcterms:created>
  <dcterms:modified xsi:type="dcterms:W3CDTF">2015-12-03T20:19:48Z</dcterms:modified>
</cp:coreProperties>
</file>